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0"/>
  </p:notesMasterIdLst>
  <p:handoutMasterIdLst>
    <p:handoutMasterId r:id="rId31"/>
  </p:handoutMasterIdLst>
  <p:sldIdLst>
    <p:sldId id="256" r:id="rId4"/>
    <p:sldId id="261" r:id="rId5"/>
    <p:sldId id="281" r:id="rId6"/>
    <p:sldId id="312" r:id="rId7"/>
    <p:sldId id="316" r:id="rId8"/>
    <p:sldId id="273" r:id="rId9"/>
    <p:sldId id="317" r:id="rId10"/>
    <p:sldId id="318" r:id="rId11"/>
    <p:sldId id="320" r:id="rId12"/>
    <p:sldId id="321" r:id="rId13"/>
    <p:sldId id="315" r:id="rId14"/>
    <p:sldId id="310" r:id="rId15"/>
    <p:sldId id="309" r:id="rId16"/>
    <p:sldId id="279" r:id="rId17"/>
    <p:sldId id="303" r:id="rId18"/>
    <p:sldId id="322" r:id="rId19"/>
    <p:sldId id="323" r:id="rId20"/>
    <p:sldId id="324" r:id="rId21"/>
    <p:sldId id="325" r:id="rId22"/>
    <p:sldId id="326" r:id="rId23"/>
    <p:sldId id="293" r:id="rId24"/>
    <p:sldId id="299" r:id="rId25"/>
    <p:sldId id="300" r:id="rId26"/>
    <p:sldId id="301" r:id="rId27"/>
    <p:sldId id="302" r:id="rId28"/>
    <p:sldId id="262" r:id="rId2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B7B8"/>
    <a:srgbClr val="38D4CD"/>
    <a:srgbClr val="DFF8F8"/>
    <a:srgbClr val="179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5" autoAdjust="0"/>
  </p:normalViewPr>
  <p:slideViewPr>
    <p:cSldViewPr>
      <p:cViewPr varScale="1">
        <p:scale>
          <a:sx n="108" d="100"/>
          <a:sy n="108" d="100"/>
        </p:scale>
        <p:origin x="730" y="6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2021-10-21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9649" y="392258"/>
            <a:ext cx="6827108" cy="1152128"/>
          </a:xfrm>
        </p:spPr>
        <p:txBody>
          <a:bodyPr/>
          <a:lstStyle/>
          <a:p>
            <a:r>
              <a:rPr lang="en-US" altLang="ko-KR" sz="4000" dirty="0">
                <a:ea typeface="맑은 고딕" pitchFamily="50" charset="-127"/>
              </a:rPr>
              <a:t>EVACUACION PROCESUAL HITO 3</a:t>
            </a:r>
            <a:endParaRPr lang="en-US" altLang="ko-KR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9188" y="3039818"/>
            <a:ext cx="6264696" cy="57606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2000" b="1" dirty="0"/>
              <a:t>PRESENTA: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2000" b="1" dirty="0"/>
              <a:t>RONALD URIEL CHOQUE PACO – SIS6972733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5BE773-F93D-47A6-9769-B54383BF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664" y="4246036"/>
            <a:ext cx="2820548" cy="683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17752FB-8686-4C0D-A881-EAC7B5DE5A9C}"/>
              </a:ext>
            </a:extLst>
          </p:cNvPr>
          <p:cNvSpPr txBox="1">
            <a:spLocks/>
          </p:cNvSpPr>
          <p:nvPr/>
        </p:nvSpPr>
        <p:spPr>
          <a:xfrm>
            <a:off x="409188" y="1508366"/>
            <a:ext cx="553096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2000" b="1" dirty="0"/>
              <a:t>BASE DE DATOS I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F81820E-AFF9-4219-8715-587F3CA855DB}"/>
              </a:ext>
            </a:extLst>
          </p:cNvPr>
          <p:cNvSpPr txBox="1">
            <a:spLocks/>
          </p:cNvSpPr>
          <p:nvPr/>
        </p:nvSpPr>
        <p:spPr>
          <a:xfrm>
            <a:off x="188788" y="4587587"/>
            <a:ext cx="273630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EL ALTO, OCTUBRE DE 2021</a:t>
            </a:r>
          </a:p>
        </p:txBody>
      </p:sp>
      <p:pic>
        <p:nvPicPr>
          <p:cNvPr id="1026" name="Picture 2" descr="Silhouette graphy, Silhouette, animals, silhouette png | PNGEgg">
            <a:extLst>
              <a:ext uri="{FF2B5EF4-FFF2-40B4-BE49-F238E27FC236}">
                <a16:creationId xmlns:a16="http://schemas.microsoft.com/office/drawing/2014/main" id="{B014310C-F883-429F-A7BD-EAFF08E47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" b="100000" l="19333" r="80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6815"/>
            <a:ext cx="2799820" cy="318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185" y="151454"/>
            <a:ext cx="9144000" cy="576064"/>
          </a:xfrm>
        </p:spPr>
        <p:txBody>
          <a:bodyPr/>
          <a:lstStyle/>
          <a:p>
            <a:r>
              <a:rPr lang="en-US" altLang="ko-KR" b="1" dirty="0"/>
              <a:t>CREACION Y LLENADO TABLA PEDIDO</a:t>
            </a:r>
            <a:endParaRPr lang="ko-KR" altLang="en-US" b="1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24AEAC7-B400-4CC1-968B-7152F3E25AD9}"/>
              </a:ext>
            </a:extLst>
          </p:cNvPr>
          <p:cNvSpPr txBox="1"/>
          <p:nvPr/>
        </p:nvSpPr>
        <p:spPr>
          <a:xfrm>
            <a:off x="107504" y="464473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El llenado de la tabla puede acortarse mediante el uso de “,” al final de una cadena de valores, cortando el proceso con “;”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A012FF-D87E-4C5A-8B2A-468977604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13601" r="34250" b="57000"/>
          <a:stretch/>
        </p:blipFill>
        <p:spPr>
          <a:xfrm>
            <a:off x="1897416" y="976019"/>
            <a:ext cx="5349167" cy="224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F867B6-2D11-4D0E-B4B6-119B677F1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t="36000" r="20075" b="51400"/>
          <a:stretch/>
        </p:blipFill>
        <p:spPr>
          <a:xfrm>
            <a:off x="1314822" y="3420974"/>
            <a:ext cx="6528725" cy="864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27CABD2-9FF2-439C-8C0C-9D4838F51A00}"/>
              </a:ext>
            </a:extLst>
          </p:cNvPr>
          <p:cNvSpPr txBox="1"/>
          <p:nvPr/>
        </p:nvSpPr>
        <p:spPr>
          <a:xfrm>
            <a:off x="107504" y="439623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Se da uso al comando IDENTITY el cual ejecuta un AUTOINCREMENTO de un campo.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0017F1B-34F6-495E-AED7-F0FE18CED552}"/>
              </a:ext>
            </a:extLst>
          </p:cNvPr>
          <p:cNvCxnSpPr>
            <a:cxnSpLocks/>
          </p:cNvCxnSpPr>
          <p:nvPr/>
        </p:nvCxnSpPr>
        <p:spPr>
          <a:xfrm>
            <a:off x="3347864" y="723673"/>
            <a:ext cx="216019" cy="306387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013C3C3-F827-463F-A082-EEC888F78007}"/>
              </a:ext>
            </a:extLst>
          </p:cNvPr>
          <p:cNvCxnSpPr>
            <a:cxnSpLocks/>
          </p:cNvCxnSpPr>
          <p:nvPr/>
        </p:nvCxnSpPr>
        <p:spPr>
          <a:xfrm flipH="1">
            <a:off x="5041116" y="1059582"/>
            <a:ext cx="106948" cy="340996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01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E03F64-625C-464A-8C91-5B6F5F4E3F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4372" y="267494"/>
            <a:ext cx="5148064" cy="576064"/>
          </a:xfrm>
        </p:spPr>
        <p:txBody>
          <a:bodyPr/>
          <a:lstStyle/>
          <a:p>
            <a:r>
              <a:rPr lang="en-US" altLang="ko-KR" b="1" dirty="0"/>
              <a:t>DIAGRAMA DEL PROYECTO</a:t>
            </a:r>
            <a:endParaRPr lang="ko-KR" altLang="en-US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BEB435-7623-4A54-8938-096DB035A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t="26200" r="53150" b="15000"/>
          <a:stretch/>
        </p:blipFill>
        <p:spPr>
          <a:xfrm>
            <a:off x="203515" y="1396395"/>
            <a:ext cx="3936437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8DA4D2-E22B-4EC1-A409-F4B599560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38" t="12201" r="34250" b="40200"/>
          <a:stretch/>
        </p:blipFill>
        <p:spPr>
          <a:xfrm>
            <a:off x="5874487" y="267494"/>
            <a:ext cx="3033682" cy="4484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329A4F-34EA-4FC7-8C91-2B55A45633B5}"/>
              </a:ext>
            </a:extLst>
          </p:cNvPr>
          <p:cNvSpPr txBox="1"/>
          <p:nvPr/>
        </p:nvSpPr>
        <p:spPr>
          <a:xfrm>
            <a:off x="4325620" y="1059582"/>
            <a:ext cx="12961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Haciend</a:t>
            </a:r>
            <a:r>
              <a:rPr lang="es-ES" sz="14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o </a:t>
            </a:r>
            <a:r>
              <a:rPr lang="es-ES" sz="14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un   clic derecho    sobre la carpeta de tablas, vaya y seleccione DIAGRAMS y  la opción        SHOW  VISUALIZATION     para poder ver el diagrama.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9BAC8D9-39BB-477F-BB78-3DD7DEE9B4D9}"/>
              </a:ext>
            </a:extLst>
          </p:cNvPr>
          <p:cNvCxnSpPr>
            <a:cxnSpLocks/>
          </p:cNvCxnSpPr>
          <p:nvPr/>
        </p:nvCxnSpPr>
        <p:spPr>
          <a:xfrm>
            <a:off x="1619672" y="3795886"/>
            <a:ext cx="216019" cy="306387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6D9D889-FD5E-40BB-A5AB-CA1690445717}"/>
              </a:ext>
            </a:extLst>
          </p:cNvPr>
          <p:cNvCxnSpPr>
            <a:cxnSpLocks/>
          </p:cNvCxnSpPr>
          <p:nvPr/>
        </p:nvCxnSpPr>
        <p:spPr>
          <a:xfrm>
            <a:off x="2879812" y="3786903"/>
            <a:ext cx="216019" cy="306387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4734F30-9C2F-49A5-BFC3-9AAB01B73D03}"/>
              </a:ext>
            </a:extLst>
          </p:cNvPr>
          <p:cNvCxnSpPr>
            <a:cxnSpLocks/>
          </p:cNvCxnSpPr>
          <p:nvPr/>
        </p:nvCxnSpPr>
        <p:spPr>
          <a:xfrm>
            <a:off x="4364124" y="3737819"/>
            <a:ext cx="1191985" cy="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4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BE35E74-53F4-48AB-80B4-3D3F72EDBB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6200000">
            <a:off x="-1350404" y="2197389"/>
            <a:ext cx="4932040" cy="576064"/>
          </a:xfrm>
        </p:spPr>
        <p:txBody>
          <a:bodyPr/>
          <a:lstStyle/>
          <a:p>
            <a:r>
              <a:rPr lang="en-US" altLang="ko-KR" b="1" dirty="0"/>
              <a:t>MODELO ENTIDAD RELACION </a:t>
            </a:r>
            <a:endParaRPr lang="ko-KR" altLang="en-US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230ECF3-6F08-4FFB-9599-CA2FE3474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7204"/>
            <a:ext cx="6120680" cy="50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6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6 Técnicas para aumentar tu productividad como programador - Blog">
            <a:extLst>
              <a:ext uri="{FF2B5EF4-FFF2-40B4-BE49-F238E27FC236}">
                <a16:creationId xmlns:a16="http://schemas.microsoft.com/office/drawing/2014/main" id="{4ABAB199-CF58-4C98-A540-724EF8CE012C}"/>
              </a:ext>
            </a:extLst>
          </p:cNvPr>
          <p:cNvPicPr>
            <a:picLocks noGrp="1" noChangeAspect="1" noChangeArrowheads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xfrm rot="18832812">
            <a:off x="2169825" y="1198045"/>
            <a:ext cx="2747410" cy="27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 rot="10800000">
            <a:off x="3707904" y="1455164"/>
            <a:ext cx="5436096" cy="22680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148064" y="1707654"/>
            <a:ext cx="4427984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SECCION 2: MANEJO DE CONSULTAS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764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388424" y="71164"/>
            <a:ext cx="649059" cy="649059"/>
            <a:chOff x="5696729" y="3628850"/>
            <a:chExt cx="1800000" cy="1800000"/>
          </a:xfrm>
          <a:solidFill>
            <a:schemeClr val="accent3"/>
          </a:solidFill>
        </p:grpSpPr>
        <p:sp>
          <p:nvSpPr>
            <p:cNvPr id="7" name="Rectangle 6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 Placeholder 1"/>
          <p:cNvSpPr txBox="1">
            <a:spLocks/>
          </p:cNvSpPr>
          <p:nvPr/>
        </p:nvSpPr>
        <p:spPr>
          <a:xfrm>
            <a:off x="7464474" y="71163"/>
            <a:ext cx="858217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3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.1</a:t>
            </a:r>
            <a:endParaRPr lang="ko-KR" altLang="en-US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616" y="334997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Mostrar los productos(Nombre y stock) con stock mayor igual a 10.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035347-A3E6-4FEA-8025-E773F1897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24801" r="33440" b="65136"/>
          <a:stretch/>
        </p:blipFill>
        <p:spPr>
          <a:xfrm>
            <a:off x="1249330" y="1666386"/>
            <a:ext cx="6645337" cy="93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3D0AACE-D6B8-482C-89A2-B6FC39795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66309" r="27326" b="24800"/>
          <a:stretch/>
        </p:blipFill>
        <p:spPr>
          <a:xfrm>
            <a:off x="1342025" y="3264308"/>
            <a:ext cx="6459949" cy="7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0DED5C0F-F12D-427C-8894-E25F5059797A}"/>
              </a:ext>
            </a:extLst>
          </p:cNvPr>
          <p:cNvSpPr txBox="1"/>
          <p:nvPr/>
        </p:nvSpPr>
        <p:spPr>
          <a:xfrm>
            <a:off x="1043608" y="271576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Ejecucion</a:t>
            </a:r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: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27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">
            <a:extLst>
              <a:ext uri="{FF2B5EF4-FFF2-40B4-BE49-F238E27FC236}">
                <a16:creationId xmlns:a16="http://schemas.microsoft.com/office/drawing/2014/main" id="{41EBBD3A-6DCC-4FF3-92C1-7B4FBF1ED6EA}"/>
              </a:ext>
            </a:extLst>
          </p:cNvPr>
          <p:cNvGrpSpPr/>
          <p:nvPr/>
        </p:nvGrpSpPr>
        <p:grpSpPr>
          <a:xfrm>
            <a:off x="8388424" y="71164"/>
            <a:ext cx="649059" cy="649059"/>
            <a:chOff x="5696729" y="3628850"/>
            <a:chExt cx="1800000" cy="1800000"/>
          </a:xfrm>
          <a:solidFill>
            <a:schemeClr val="accent3"/>
          </a:solidFill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AF0BE669-080B-4CD2-B048-9F7D37C31285}"/>
                </a:ext>
              </a:extLst>
            </p:cNvPr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65FC664E-B9DC-408E-8D4C-A71B48F9FE05}"/>
                </a:ext>
              </a:extLst>
            </p:cNvPr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C046436-FDAA-4420-8A25-F6CAD2C328B9}"/>
                </a:ext>
              </a:extLst>
            </p:cNvPr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DF8F549B-B7F8-4F65-B1E7-66087EF4C4A0}"/>
                </a:ext>
              </a:extLst>
            </p:cNvPr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4D1F9561-C550-47FC-8706-94EDB4AE7118}"/>
                </a:ext>
              </a:extLst>
            </p:cNvPr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A307CCF2-7441-4314-9D0A-C4434DF198F0}"/>
                </a:ext>
              </a:extLst>
            </p:cNvPr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8E503104-C74B-4FA1-8722-6F590D7DAF37}"/>
                </a:ext>
              </a:extLst>
            </p:cNvPr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0EA51349-7BEF-4159-8537-34C0D0365649}"/>
                </a:ext>
              </a:extLst>
            </p:cNvPr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701BD6A-B292-4D8C-9CAD-D6706D04F7D8}"/>
              </a:ext>
            </a:extLst>
          </p:cNvPr>
          <p:cNvSpPr txBox="1">
            <a:spLocks/>
          </p:cNvSpPr>
          <p:nvPr/>
        </p:nvSpPr>
        <p:spPr>
          <a:xfrm>
            <a:off x="7464474" y="71163"/>
            <a:ext cx="858217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3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.2</a:t>
            </a:r>
            <a:endParaRPr lang="ko-KR" altLang="en-US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3D8E48E5-8F53-4AD7-8B98-769F51EA291C}"/>
              </a:ext>
            </a:extLst>
          </p:cNvPr>
          <p:cNvSpPr txBox="1"/>
          <p:nvPr/>
        </p:nvSpPr>
        <p:spPr>
          <a:xfrm>
            <a:off x="1115616" y="104440"/>
            <a:ext cx="4536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Mostrar el nombre del producto y la categoría de los productos pertenecen a la categoría de "</a:t>
            </a:r>
            <a:r>
              <a:rPr lang="es-ES" altLang="ko-KR" sz="16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electrodomesticos</a:t>
            </a:r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".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E1023B3-8361-474E-AE36-764DD193A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40200" r="35038" b="48600"/>
          <a:stretch/>
        </p:blipFill>
        <p:spPr>
          <a:xfrm>
            <a:off x="1264132" y="1481748"/>
            <a:ext cx="6615735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052DDE-0518-4A85-9449-EB73E86C8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7" t="65400" r="36613" b="22000"/>
          <a:stretch/>
        </p:blipFill>
        <p:spPr>
          <a:xfrm>
            <a:off x="2171733" y="3291830"/>
            <a:ext cx="4800533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15">
            <a:extLst>
              <a:ext uri="{FF2B5EF4-FFF2-40B4-BE49-F238E27FC236}">
                <a16:creationId xmlns:a16="http://schemas.microsoft.com/office/drawing/2014/main" id="{697BEF93-6F0D-4197-A322-C9D3698CCE00}"/>
              </a:ext>
            </a:extLst>
          </p:cNvPr>
          <p:cNvSpPr txBox="1"/>
          <p:nvPr/>
        </p:nvSpPr>
        <p:spPr>
          <a:xfrm>
            <a:off x="1043608" y="271576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Ejecucion</a:t>
            </a:r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: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7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">
            <a:extLst>
              <a:ext uri="{FF2B5EF4-FFF2-40B4-BE49-F238E27FC236}">
                <a16:creationId xmlns:a16="http://schemas.microsoft.com/office/drawing/2014/main" id="{41EBBD3A-6DCC-4FF3-92C1-7B4FBF1ED6EA}"/>
              </a:ext>
            </a:extLst>
          </p:cNvPr>
          <p:cNvGrpSpPr/>
          <p:nvPr/>
        </p:nvGrpSpPr>
        <p:grpSpPr>
          <a:xfrm>
            <a:off x="8388424" y="71164"/>
            <a:ext cx="649059" cy="649059"/>
            <a:chOff x="5696729" y="3628850"/>
            <a:chExt cx="1800000" cy="1800000"/>
          </a:xfrm>
          <a:solidFill>
            <a:schemeClr val="accent3"/>
          </a:solidFill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AF0BE669-080B-4CD2-B048-9F7D37C31285}"/>
                </a:ext>
              </a:extLst>
            </p:cNvPr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65FC664E-B9DC-408E-8D4C-A71B48F9FE05}"/>
                </a:ext>
              </a:extLst>
            </p:cNvPr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C046436-FDAA-4420-8A25-F6CAD2C328B9}"/>
                </a:ext>
              </a:extLst>
            </p:cNvPr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DF8F549B-B7F8-4F65-B1E7-66087EF4C4A0}"/>
                </a:ext>
              </a:extLst>
            </p:cNvPr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4D1F9561-C550-47FC-8706-94EDB4AE7118}"/>
                </a:ext>
              </a:extLst>
            </p:cNvPr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A307CCF2-7441-4314-9D0A-C4434DF198F0}"/>
                </a:ext>
              </a:extLst>
            </p:cNvPr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8E503104-C74B-4FA1-8722-6F590D7DAF37}"/>
                </a:ext>
              </a:extLst>
            </p:cNvPr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0EA51349-7BEF-4159-8537-34C0D0365649}"/>
                </a:ext>
              </a:extLst>
            </p:cNvPr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701BD6A-B292-4D8C-9CAD-D6706D04F7D8}"/>
              </a:ext>
            </a:extLst>
          </p:cNvPr>
          <p:cNvSpPr txBox="1">
            <a:spLocks/>
          </p:cNvSpPr>
          <p:nvPr/>
        </p:nvSpPr>
        <p:spPr>
          <a:xfrm>
            <a:off x="7464474" y="71163"/>
            <a:ext cx="858217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3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.3</a:t>
            </a:r>
            <a:endParaRPr lang="ko-KR" altLang="en-US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3D8E48E5-8F53-4AD7-8B98-769F51EA291C}"/>
              </a:ext>
            </a:extLst>
          </p:cNvPr>
          <p:cNvSpPr txBox="1"/>
          <p:nvPr/>
        </p:nvSpPr>
        <p:spPr>
          <a:xfrm>
            <a:off x="1259632" y="149051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Que productos(nombre) tiene el pedido con id igual a = 1.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FD7ED10E-E053-4D7D-833E-0E156DDBEDDD}"/>
              </a:ext>
            </a:extLst>
          </p:cNvPr>
          <p:cNvSpPr txBox="1"/>
          <p:nvPr/>
        </p:nvSpPr>
        <p:spPr>
          <a:xfrm>
            <a:off x="1403648" y="257175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Ejecucion</a:t>
            </a:r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: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CC7577-BCC9-44A4-B551-B3F3EBCA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6" t="14002" r="35825" b="72486"/>
          <a:stretch/>
        </p:blipFill>
        <p:spPr>
          <a:xfrm>
            <a:off x="1528046" y="1131590"/>
            <a:ext cx="6087908" cy="122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B3792E7-3DAB-4E8F-A65A-5FB439E73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9" t="65400" r="47637" b="24800"/>
          <a:stretch/>
        </p:blipFill>
        <p:spPr>
          <a:xfrm>
            <a:off x="2833521" y="3219822"/>
            <a:ext cx="3476958" cy="93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608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">
            <a:extLst>
              <a:ext uri="{FF2B5EF4-FFF2-40B4-BE49-F238E27FC236}">
                <a16:creationId xmlns:a16="http://schemas.microsoft.com/office/drawing/2014/main" id="{41EBBD3A-6DCC-4FF3-92C1-7B4FBF1ED6EA}"/>
              </a:ext>
            </a:extLst>
          </p:cNvPr>
          <p:cNvGrpSpPr/>
          <p:nvPr/>
        </p:nvGrpSpPr>
        <p:grpSpPr>
          <a:xfrm>
            <a:off x="8388424" y="71164"/>
            <a:ext cx="649059" cy="649059"/>
            <a:chOff x="5696729" y="3628850"/>
            <a:chExt cx="1800000" cy="1800000"/>
          </a:xfrm>
          <a:solidFill>
            <a:schemeClr val="accent3"/>
          </a:solidFill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AF0BE669-080B-4CD2-B048-9F7D37C31285}"/>
                </a:ext>
              </a:extLst>
            </p:cNvPr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65FC664E-B9DC-408E-8D4C-A71B48F9FE05}"/>
                </a:ext>
              </a:extLst>
            </p:cNvPr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C046436-FDAA-4420-8A25-F6CAD2C328B9}"/>
                </a:ext>
              </a:extLst>
            </p:cNvPr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DF8F549B-B7F8-4F65-B1E7-66087EF4C4A0}"/>
                </a:ext>
              </a:extLst>
            </p:cNvPr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4D1F9561-C550-47FC-8706-94EDB4AE7118}"/>
                </a:ext>
              </a:extLst>
            </p:cNvPr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A307CCF2-7441-4314-9D0A-C4434DF198F0}"/>
                </a:ext>
              </a:extLst>
            </p:cNvPr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8E503104-C74B-4FA1-8722-6F590D7DAF37}"/>
                </a:ext>
              </a:extLst>
            </p:cNvPr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0EA51349-7BEF-4159-8537-34C0D0365649}"/>
                </a:ext>
              </a:extLst>
            </p:cNvPr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701BD6A-B292-4D8C-9CAD-D6706D04F7D8}"/>
              </a:ext>
            </a:extLst>
          </p:cNvPr>
          <p:cNvSpPr txBox="1">
            <a:spLocks/>
          </p:cNvSpPr>
          <p:nvPr/>
        </p:nvSpPr>
        <p:spPr>
          <a:xfrm>
            <a:off x="7464474" y="71163"/>
            <a:ext cx="858217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3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.4</a:t>
            </a:r>
            <a:endParaRPr lang="ko-KR" altLang="en-US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3D8E48E5-8F53-4AD7-8B98-769F51EA291C}"/>
              </a:ext>
            </a:extLst>
          </p:cNvPr>
          <p:cNvSpPr txBox="1"/>
          <p:nvPr/>
        </p:nvSpPr>
        <p:spPr>
          <a:xfrm>
            <a:off x="6086230" y="864189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>
                <a:solidFill>
                  <a:schemeClr val="accent2"/>
                </a:solidFill>
                <a:latin typeface="+mj-lt"/>
                <a:cs typeface="Arial" pitchFamily="34" charset="0"/>
              </a:rPr>
              <a:t>Cuantos(count) productos tiene el pedido con id igual a = 2.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CDE4E6E1-2B6E-423F-A07B-104C2E2611B2}"/>
              </a:ext>
            </a:extLst>
          </p:cNvPr>
          <p:cNvSpPr txBox="1"/>
          <p:nvPr/>
        </p:nvSpPr>
        <p:spPr>
          <a:xfrm>
            <a:off x="815989" y="1482304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Verificacion</a:t>
            </a:r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: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7238135-0DD0-4296-A500-C3864F4E0F01}"/>
              </a:ext>
            </a:extLst>
          </p:cNvPr>
          <p:cNvSpPr txBox="1"/>
          <p:nvPr/>
        </p:nvSpPr>
        <p:spPr>
          <a:xfrm>
            <a:off x="815989" y="308422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Ejecucion</a:t>
            </a:r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: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65740E-FDD8-4DDE-B30F-6739030C3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6" t="31800" r="43700" b="59800"/>
          <a:stretch/>
        </p:blipFill>
        <p:spPr>
          <a:xfrm>
            <a:off x="911981" y="642335"/>
            <a:ext cx="4560507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D7F026F-0DBD-4D8D-8E23-3E38AC09E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6" t="41600" r="35825" b="45800"/>
          <a:stretch/>
        </p:blipFill>
        <p:spPr>
          <a:xfrm>
            <a:off x="911981" y="1940747"/>
            <a:ext cx="4819749" cy="903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650A1F-8FC8-4073-9B7A-D66A22A5A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66546" r="45275" b="24800"/>
          <a:stretch/>
        </p:blipFill>
        <p:spPr>
          <a:xfrm>
            <a:off x="299581" y="3623290"/>
            <a:ext cx="3470171" cy="739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F204EA-9C2D-438D-A282-9477F89E8B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87" t="66546" r="36613" b="24800"/>
          <a:stretch/>
        </p:blipFill>
        <p:spPr>
          <a:xfrm>
            <a:off x="4030211" y="3623290"/>
            <a:ext cx="4786444" cy="739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84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">
            <a:extLst>
              <a:ext uri="{FF2B5EF4-FFF2-40B4-BE49-F238E27FC236}">
                <a16:creationId xmlns:a16="http://schemas.microsoft.com/office/drawing/2014/main" id="{41EBBD3A-6DCC-4FF3-92C1-7B4FBF1ED6EA}"/>
              </a:ext>
            </a:extLst>
          </p:cNvPr>
          <p:cNvGrpSpPr/>
          <p:nvPr/>
        </p:nvGrpSpPr>
        <p:grpSpPr>
          <a:xfrm>
            <a:off x="8388424" y="71164"/>
            <a:ext cx="649059" cy="649059"/>
            <a:chOff x="5696729" y="3628850"/>
            <a:chExt cx="1800000" cy="1800000"/>
          </a:xfrm>
          <a:solidFill>
            <a:schemeClr val="accent3"/>
          </a:solidFill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AF0BE669-080B-4CD2-B048-9F7D37C31285}"/>
                </a:ext>
              </a:extLst>
            </p:cNvPr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65FC664E-B9DC-408E-8D4C-A71B48F9FE05}"/>
                </a:ext>
              </a:extLst>
            </p:cNvPr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C046436-FDAA-4420-8A25-F6CAD2C328B9}"/>
                </a:ext>
              </a:extLst>
            </p:cNvPr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DF8F549B-B7F8-4F65-B1E7-66087EF4C4A0}"/>
                </a:ext>
              </a:extLst>
            </p:cNvPr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4D1F9561-C550-47FC-8706-94EDB4AE7118}"/>
                </a:ext>
              </a:extLst>
            </p:cNvPr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A307CCF2-7441-4314-9D0A-C4434DF198F0}"/>
                </a:ext>
              </a:extLst>
            </p:cNvPr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8E503104-C74B-4FA1-8722-6F590D7DAF37}"/>
                </a:ext>
              </a:extLst>
            </p:cNvPr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0EA51349-7BEF-4159-8537-34C0D0365649}"/>
                </a:ext>
              </a:extLst>
            </p:cNvPr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701BD6A-B292-4D8C-9CAD-D6706D04F7D8}"/>
              </a:ext>
            </a:extLst>
          </p:cNvPr>
          <p:cNvSpPr txBox="1">
            <a:spLocks/>
          </p:cNvSpPr>
          <p:nvPr/>
        </p:nvSpPr>
        <p:spPr>
          <a:xfrm>
            <a:off x="7464474" y="71163"/>
            <a:ext cx="858217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3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.5</a:t>
            </a:r>
            <a:endParaRPr lang="ko-KR" altLang="en-US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3D8E48E5-8F53-4AD7-8B98-769F51EA291C}"/>
              </a:ext>
            </a:extLst>
          </p:cNvPr>
          <p:cNvSpPr txBox="1"/>
          <p:nvPr/>
        </p:nvSpPr>
        <p:spPr>
          <a:xfrm>
            <a:off x="1187624" y="9650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Crear una función que permita sumar 3 números.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31CD8C12-522F-4927-BACA-B558623C51EF}"/>
              </a:ext>
            </a:extLst>
          </p:cNvPr>
          <p:cNvSpPr txBox="1"/>
          <p:nvPr/>
        </p:nvSpPr>
        <p:spPr>
          <a:xfrm>
            <a:off x="1043608" y="3102131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Ejecucion</a:t>
            </a:r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: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35E5FD-1864-486A-B0C9-DCA557FFE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19201" r="24801" b="50000"/>
          <a:stretch/>
        </p:blipFill>
        <p:spPr>
          <a:xfrm>
            <a:off x="1621896" y="791421"/>
            <a:ext cx="6210607" cy="2203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D35D31-3DF4-4A33-8BDE-34B9E5621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64814" r="56300" b="24801"/>
          <a:stretch/>
        </p:blipFill>
        <p:spPr>
          <a:xfrm>
            <a:off x="3303902" y="3579862"/>
            <a:ext cx="2536196" cy="1254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37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">
            <a:extLst>
              <a:ext uri="{FF2B5EF4-FFF2-40B4-BE49-F238E27FC236}">
                <a16:creationId xmlns:a16="http://schemas.microsoft.com/office/drawing/2014/main" id="{41EBBD3A-6DCC-4FF3-92C1-7B4FBF1ED6EA}"/>
              </a:ext>
            </a:extLst>
          </p:cNvPr>
          <p:cNvGrpSpPr/>
          <p:nvPr/>
        </p:nvGrpSpPr>
        <p:grpSpPr>
          <a:xfrm>
            <a:off x="8388424" y="71164"/>
            <a:ext cx="649059" cy="649059"/>
            <a:chOff x="5696729" y="3628850"/>
            <a:chExt cx="1800000" cy="1800000"/>
          </a:xfrm>
          <a:solidFill>
            <a:schemeClr val="accent3"/>
          </a:solidFill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AF0BE669-080B-4CD2-B048-9F7D37C31285}"/>
                </a:ext>
              </a:extLst>
            </p:cNvPr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65FC664E-B9DC-408E-8D4C-A71B48F9FE05}"/>
                </a:ext>
              </a:extLst>
            </p:cNvPr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C046436-FDAA-4420-8A25-F6CAD2C328B9}"/>
                </a:ext>
              </a:extLst>
            </p:cNvPr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DF8F549B-B7F8-4F65-B1E7-66087EF4C4A0}"/>
                </a:ext>
              </a:extLst>
            </p:cNvPr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4D1F9561-C550-47FC-8706-94EDB4AE7118}"/>
                </a:ext>
              </a:extLst>
            </p:cNvPr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A307CCF2-7441-4314-9D0A-C4434DF198F0}"/>
                </a:ext>
              </a:extLst>
            </p:cNvPr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8E503104-C74B-4FA1-8722-6F590D7DAF37}"/>
                </a:ext>
              </a:extLst>
            </p:cNvPr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0EA51349-7BEF-4159-8537-34C0D0365649}"/>
                </a:ext>
              </a:extLst>
            </p:cNvPr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701BD6A-B292-4D8C-9CAD-D6706D04F7D8}"/>
              </a:ext>
            </a:extLst>
          </p:cNvPr>
          <p:cNvSpPr txBox="1">
            <a:spLocks/>
          </p:cNvSpPr>
          <p:nvPr/>
        </p:nvSpPr>
        <p:spPr>
          <a:xfrm>
            <a:off x="7464474" y="71163"/>
            <a:ext cx="858217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3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.6</a:t>
            </a:r>
            <a:endParaRPr lang="ko-KR" altLang="en-US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3D8E48E5-8F53-4AD7-8B98-769F51EA291C}"/>
              </a:ext>
            </a:extLst>
          </p:cNvPr>
          <p:cNvSpPr txBox="1"/>
          <p:nvPr/>
        </p:nvSpPr>
        <p:spPr>
          <a:xfrm>
            <a:off x="1043608" y="135448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Crear una función que permita restar 3 números.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60453311-E32F-4787-A303-5DDF57A98CB6}"/>
              </a:ext>
            </a:extLst>
          </p:cNvPr>
          <p:cNvSpPr txBox="1"/>
          <p:nvPr/>
        </p:nvSpPr>
        <p:spPr>
          <a:xfrm>
            <a:off x="1043608" y="304368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Ejecucion</a:t>
            </a:r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: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3D603C5-1314-429D-91A4-0C1DFC7A5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8" t="65400" r="56300" b="24800"/>
          <a:stretch/>
        </p:blipFill>
        <p:spPr>
          <a:xfrm>
            <a:off x="3491880" y="3579862"/>
            <a:ext cx="2160240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188700-D917-4D75-AA66-D6E6050B2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t="22001" r="24801" b="50000"/>
          <a:stretch/>
        </p:blipFill>
        <p:spPr>
          <a:xfrm>
            <a:off x="1446853" y="802082"/>
            <a:ext cx="6250294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95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 rot="16200000">
            <a:off x="-1426907" y="1818810"/>
            <a:ext cx="4896265" cy="117138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dirty="0">
                <a:solidFill>
                  <a:schemeClr val="bg1"/>
                </a:solidFill>
                <a:cs typeface="Arial" pitchFamily="34" charset="0"/>
              </a:rPr>
              <a:t>SECCIONES</a:t>
            </a:r>
          </a:p>
        </p:txBody>
      </p:sp>
      <p:sp>
        <p:nvSpPr>
          <p:cNvPr id="2" name="Rectangle 1"/>
          <p:cNvSpPr/>
          <p:nvPr/>
        </p:nvSpPr>
        <p:spPr>
          <a:xfrm>
            <a:off x="7236296" y="0"/>
            <a:ext cx="1907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3"/>
          <p:cNvSpPr/>
          <p:nvPr/>
        </p:nvSpPr>
        <p:spPr>
          <a:xfrm rot="20539464">
            <a:off x="7124472" y="872359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ight Arrow 4"/>
          <p:cNvSpPr/>
          <p:nvPr/>
        </p:nvSpPr>
        <p:spPr>
          <a:xfrm rot="20539464">
            <a:off x="7124472" y="1976473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ight Arrow 5"/>
          <p:cNvSpPr/>
          <p:nvPr/>
        </p:nvSpPr>
        <p:spPr>
          <a:xfrm rot="20539464">
            <a:off x="7124472" y="3080587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 rot="1060536" flipH="1">
            <a:off x="5964349" y="142441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1060536" flipH="1">
            <a:off x="5964349" y="2528530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Arrow 12"/>
          <p:cNvSpPr/>
          <p:nvPr/>
        </p:nvSpPr>
        <p:spPr>
          <a:xfrm rot="1060536" flipH="1">
            <a:off x="5964349" y="314404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37614" y="52844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7614" y="1646559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7614" y="276467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595980" y="486098"/>
            <a:ext cx="3286678" cy="730940"/>
            <a:chOff x="2175371" y="1762964"/>
            <a:chExt cx="5063158" cy="730940"/>
          </a:xfrm>
        </p:grpSpPr>
        <p:sp>
          <p:nvSpPr>
            <p:cNvPr id="24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CREACION Y DISE</a:t>
              </a:r>
              <a:r>
                <a:rPr lang="es-BO" altLang="ko-KR" sz="1400" b="1" dirty="0">
                  <a:solidFill>
                    <a:schemeClr val="bg1"/>
                  </a:solidFill>
                  <a:cs typeface="Arial" pitchFamily="34" charset="0"/>
                </a:rPr>
                <a:t>ÑO DE TABLAS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2639471" y="2032239"/>
              <a:ext cx="4599058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Se </a:t>
              </a: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procederá</a:t>
              </a: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a la </a:t>
              </a: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explicación</a:t>
              </a: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paso a paso </a:t>
              </a: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Datagrip</a:t>
              </a:r>
              <a:endParaRPr lang="ko-KR" altLang="en-US" sz="12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10"/>
          <p:cNvSpPr txBox="1"/>
          <p:nvPr/>
        </p:nvSpPr>
        <p:spPr bwMode="auto">
          <a:xfrm>
            <a:off x="2595980" y="1596852"/>
            <a:ext cx="3272009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MANEJO DE CONSULTAS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595980" y="2707606"/>
            <a:ext cx="3272009" cy="730940"/>
            <a:chOff x="2175371" y="1762964"/>
            <a:chExt cx="5040560" cy="730940"/>
          </a:xfrm>
        </p:grpSpPr>
        <p:sp>
          <p:nvSpPr>
            <p:cNvPr id="30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MANEJO DE CONCEPTOS</a:t>
              </a: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Explicación</a:t>
              </a: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sobre</a:t>
              </a: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las </a:t>
              </a: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preguntas</a:t>
              </a: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planteadas</a:t>
              </a: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sobre</a:t>
              </a: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lo </a:t>
              </a: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avanzado</a:t>
              </a: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durante</a:t>
              </a: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el</a:t>
              </a:r>
              <a:r>
                <a:rPr lang="en-US" altLang="ko-KR" sz="1200" dirty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Hito 3</a:t>
              </a:r>
              <a:endParaRPr lang="ko-KR" altLang="en-US" sz="12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04275CEE-141A-4829-8294-7C7E907DB192}"/>
              </a:ext>
            </a:extLst>
          </p:cNvPr>
          <p:cNvSpPr txBox="1"/>
          <p:nvPr/>
        </p:nvSpPr>
        <p:spPr bwMode="auto">
          <a:xfrm>
            <a:off x="2897244" y="1803538"/>
            <a:ext cx="298541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Se </a:t>
            </a:r>
            <a:r>
              <a:rPr lang="en-US" altLang="ko-KR" sz="12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procederá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a la </a:t>
            </a:r>
            <a:r>
              <a:rPr lang="en-US" altLang="ko-KR" sz="12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explicación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paso a paso </a:t>
            </a:r>
            <a:r>
              <a:rPr lang="en-US" altLang="ko-KR" sz="12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Datagrip</a:t>
            </a:r>
            <a:endParaRPr lang="ko-KR" altLang="en-US" sz="12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">
            <a:extLst>
              <a:ext uri="{FF2B5EF4-FFF2-40B4-BE49-F238E27FC236}">
                <a16:creationId xmlns:a16="http://schemas.microsoft.com/office/drawing/2014/main" id="{41EBBD3A-6DCC-4FF3-92C1-7B4FBF1ED6EA}"/>
              </a:ext>
            </a:extLst>
          </p:cNvPr>
          <p:cNvGrpSpPr/>
          <p:nvPr/>
        </p:nvGrpSpPr>
        <p:grpSpPr>
          <a:xfrm>
            <a:off x="8388424" y="71164"/>
            <a:ext cx="649059" cy="649059"/>
            <a:chOff x="5696729" y="3628850"/>
            <a:chExt cx="1800000" cy="1800000"/>
          </a:xfrm>
          <a:solidFill>
            <a:schemeClr val="accent3"/>
          </a:solidFill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AF0BE669-080B-4CD2-B048-9F7D37C31285}"/>
                </a:ext>
              </a:extLst>
            </p:cNvPr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65FC664E-B9DC-408E-8D4C-A71B48F9FE05}"/>
                </a:ext>
              </a:extLst>
            </p:cNvPr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FC046436-FDAA-4420-8A25-F6CAD2C328B9}"/>
                </a:ext>
              </a:extLst>
            </p:cNvPr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DF8F549B-B7F8-4F65-B1E7-66087EF4C4A0}"/>
                </a:ext>
              </a:extLst>
            </p:cNvPr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4D1F9561-C550-47FC-8706-94EDB4AE7118}"/>
                </a:ext>
              </a:extLst>
            </p:cNvPr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A307CCF2-7441-4314-9D0A-C4434DF198F0}"/>
                </a:ext>
              </a:extLst>
            </p:cNvPr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8E503104-C74B-4FA1-8722-6F590D7DAF37}"/>
                </a:ext>
              </a:extLst>
            </p:cNvPr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0EA51349-7BEF-4159-8537-34C0D0365649}"/>
                </a:ext>
              </a:extLst>
            </p:cNvPr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701BD6A-B292-4D8C-9CAD-D6706D04F7D8}"/>
              </a:ext>
            </a:extLst>
          </p:cNvPr>
          <p:cNvSpPr txBox="1">
            <a:spLocks/>
          </p:cNvSpPr>
          <p:nvPr/>
        </p:nvSpPr>
        <p:spPr>
          <a:xfrm>
            <a:off x="7464474" y="71163"/>
            <a:ext cx="858217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3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.7</a:t>
            </a:r>
            <a:endParaRPr lang="ko-KR" altLang="en-US" sz="36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3D8E48E5-8F53-4AD7-8B98-769F51EA291C}"/>
              </a:ext>
            </a:extLst>
          </p:cNvPr>
          <p:cNvSpPr txBox="1"/>
          <p:nvPr/>
        </p:nvSpPr>
        <p:spPr>
          <a:xfrm>
            <a:off x="6086230" y="864189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>
                <a:solidFill>
                  <a:schemeClr val="accent2"/>
                </a:solidFill>
                <a:latin typeface="+mj-lt"/>
                <a:cs typeface="Arial" pitchFamily="34" charset="0"/>
              </a:rPr>
              <a:t>Cómo unificaria en una sola función el ejercicio 3.5 y 3.7(los dos anteriores).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6E9BEA3E-3433-43C5-A7E6-A8029C6DE4D5}"/>
              </a:ext>
            </a:extLst>
          </p:cNvPr>
          <p:cNvSpPr txBox="1"/>
          <p:nvPr/>
        </p:nvSpPr>
        <p:spPr>
          <a:xfrm>
            <a:off x="1043608" y="3075806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6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Ejecucion</a:t>
            </a:r>
            <a:r>
              <a:rPr lang="es-ES" altLang="ko-KR" sz="1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:</a:t>
            </a:r>
            <a:endParaRPr lang="en-US" altLang="ko-KR" sz="16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04D2EF9-DD3A-4B96-9CEA-393E2607E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8" t="64814" r="56300" b="24801"/>
          <a:stretch/>
        </p:blipFill>
        <p:spPr>
          <a:xfrm>
            <a:off x="1527861" y="3507853"/>
            <a:ext cx="2536196" cy="1254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1DB373E-6AEB-4BC3-A1E7-DB45AF073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65400" r="56300" b="24800"/>
          <a:stretch/>
        </p:blipFill>
        <p:spPr>
          <a:xfrm>
            <a:off x="4910162" y="3507853"/>
            <a:ext cx="2687646" cy="1254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8968B43-B856-4FB8-A948-235DCD0B9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75" t="16801" r="20863" b="34600"/>
          <a:stretch/>
        </p:blipFill>
        <p:spPr>
          <a:xfrm>
            <a:off x="486530" y="224980"/>
            <a:ext cx="5224372" cy="270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439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27503DA-1180-43BB-89B5-6E18CAB80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0" t="15120" r="14952" b="14324"/>
          <a:stretch/>
        </p:blipFill>
        <p:spPr>
          <a:xfrm>
            <a:off x="2555776" y="1506462"/>
            <a:ext cx="1898773" cy="2025245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 rot="10800000">
            <a:off x="4283968" y="1437745"/>
            <a:ext cx="4860032" cy="22680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580112" y="1635646"/>
            <a:ext cx="4248472" cy="694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SECCION 3: MANEJO DE CONCEPTOS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09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 Style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25193"/>
            <a:chOff x="3687661" y="1203598"/>
            <a:chExt cx="2252491" cy="1125193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BO" altLang="ko-KR" sz="2400" b="1" dirty="0">
                  <a:solidFill>
                    <a:schemeClr val="accent3"/>
                  </a:solidFill>
                  <a:cs typeface="Arial" pitchFamily="34" charset="0"/>
                </a:rPr>
                <a:t>M</a:t>
              </a:r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ANEJO DE CONCEPTOS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9FEB561-7FB8-40B4-8E49-6C3A6A4A4499}"/>
              </a:ext>
            </a:extLst>
          </p:cNvPr>
          <p:cNvSpPr txBox="1"/>
          <p:nvPr/>
        </p:nvSpPr>
        <p:spPr>
          <a:xfrm>
            <a:off x="1972081" y="1108393"/>
            <a:ext cx="69924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i="0" u="none" strike="noStrike" baseline="0" dirty="0">
                <a:solidFill>
                  <a:schemeClr val="accent2">
                    <a:lumMod val="50000"/>
                  </a:schemeClr>
                </a:solidFill>
              </a:rPr>
              <a:t>Que es el modelo entidad relación.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b="0" i="0" dirty="0">
                <a:solidFill>
                  <a:srgbClr val="16B7B8"/>
                </a:solidFill>
                <a:effectLst/>
              </a:rPr>
              <a:t>El modelo </a:t>
            </a:r>
            <a:r>
              <a:rPr lang="es-ES" sz="1400" b="1" i="0" dirty="0">
                <a:solidFill>
                  <a:srgbClr val="16B7B8"/>
                </a:solidFill>
                <a:effectLst/>
              </a:rPr>
              <a:t>ENTIDAD RELACION</a:t>
            </a:r>
            <a:r>
              <a:rPr lang="es-ES" sz="1400" b="0" i="0" dirty="0">
                <a:solidFill>
                  <a:srgbClr val="16B7B8"/>
                </a:solidFill>
                <a:effectLst/>
              </a:rPr>
              <a:t> se refiere al conjunto de objetos o </a:t>
            </a:r>
            <a:r>
              <a:rPr lang="es-ES" sz="1400" b="1" i="0" dirty="0">
                <a:solidFill>
                  <a:srgbClr val="16B7B8"/>
                </a:solidFill>
                <a:effectLst/>
              </a:rPr>
              <a:t>ENTIDADES</a:t>
            </a:r>
            <a:r>
              <a:rPr lang="es-ES" sz="1400" b="0" i="0" dirty="0">
                <a:solidFill>
                  <a:srgbClr val="16B7B8"/>
                </a:solidFill>
                <a:effectLst/>
              </a:rPr>
              <a:t> y sus respectivas relaciones entre si, ayudando con la creación de esquemas o                </a:t>
            </a:r>
            <a:r>
              <a:rPr lang="es-ES" sz="1400" b="1" i="0" dirty="0">
                <a:solidFill>
                  <a:srgbClr val="16B7B8"/>
                </a:solidFill>
                <a:effectLst/>
              </a:rPr>
              <a:t>DIAGRAMAS</a:t>
            </a:r>
            <a:r>
              <a:rPr lang="es-ES" sz="1400" b="0" i="0" dirty="0">
                <a:solidFill>
                  <a:srgbClr val="16B7B8"/>
                </a:solidFill>
                <a:effectLst/>
              </a:rPr>
              <a:t> a implementar en un base de datos.</a:t>
            </a:r>
            <a:endParaRPr lang="es-ES" sz="1400" b="0" i="0" u="none" strike="noStrike" baseline="0" dirty="0">
              <a:solidFill>
                <a:srgbClr val="16B7B8"/>
              </a:solidFill>
            </a:endParaRPr>
          </a:p>
          <a:p>
            <a:pPr algn="just"/>
            <a:endParaRPr lang="es-ES" sz="1400" b="0" i="0" u="none" strike="noStrike" baseline="0" dirty="0"/>
          </a:p>
          <a:p>
            <a:pPr algn="just"/>
            <a:r>
              <a:rPr lang="es-ES" sz="1400" b="1" i="0" u="none" strike="noStrike" baseline="0" dirty="0">
                <a:solidFill>
                  <a:schemeClr val="accent2">
                    <a:lumMod val="50000"/>
                  </a:schemeClr>
                </a:solidFill>
              </a:rPr>
              <a:t>Que es el modelo lógico en bases de datos relacionales.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dirty="0">
                <a:solidFill>
                  <a:srgbClr val="16B7B8"/>
                </a:solidFill>
              </a:rPr>
              <a:t>El </a:t>
            </a:r>
            <a:r>
              <a:rPr lang="es-ES" sz="1400" b="1" dirty="0">
                <a:solidFill>
                  <a:srgbClr val="16B7B8"/>
                </a:solidFill>
              </a:rPr>
              <a:t>MODELO LÓGICO </a:t>
            </a:r>
            <a:r>
              <a:rPr lang="es-ES" sz="1400" dirty="0">
                <a:solidFill>
                  <a:srgbClr val="16B7B8"/>
                </a:solidFill>
              </a:rPr>
              <a:t>es el diagrama que genera automáticamente el gestor de la      base de datos, representándolos con las mismas tablas.</a:t>
            </a:r>
          </a:p>
          <a:p>
            <a:pPr algn="just"/>
            <a:endParaRPr lang="es-ES" sz="1400" b="0" i="0" u="none" strike="noStrike" baseline="0" dirty="0"/>
          </a:p>
          <a:p>
            <a:pPr algn="just"/>
            <a:r>
              <a:rPr lang="es-ES" sz="1400" b="1" i="0" u="none" strike="noStrike" baseline="0" dirty="0">
                <a:solidFill>
                  <a:schemeClr val="accent2">
                    <a:lumMod val="50000"/>
                  </a:schemeClr>
                </a:solidFill>
              </a:rPr>
              <a:t>Describe y menciona que formas(</a:t>
            </a:r>
            <a:r>
              <a:rPr lang="es-ES" sz="1400" b="1" i="0" u="none" strike="noStrike" baseline="0" dirty="0" err="1">
                <a:solidFill>
                  <a:schemeClr val="accent2">
                    <a:lumMod val="50000"/>
                  </a:schemeClr>
                </a:solidFill>
              </a:rPr>
              <a:t>shapes</a:t>
            </a:r>
            <a:r>
              <a:rPr lang="es-ES" sz="1400" b="1" i="0" u="none" strike="noStrike" baseline="0" dirty="0">
                <a:solidFill>
                  <a:schemeClr val="accent2">
                    <a:lumMod val="50000"/>
                  </a:schemeClr>
                </a:solidFill>
              </a:rPr>
              <a:t>) se utiliza para graficar un modelo entidad   relación.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b="0" i="0" dirty="0">
                <a:solidFill>
                  <a:srgbClr val="16B7B8"/>
                </a:solidFill>
                <a:effectLst/>
              </a:rPr>
              <a:t>Los componentes elementales o básicos del modelo E-R son: </a:t>
            </a:r>
            <a:r>
              <a:rPr lang="es-ES" sz="1400" b="1" i="0" dirty="0">
                <a:solidFill>
                  <a:srgbClr val="16B7B8"/>
                </a:solidFill>
                <a:effectLst/>
              </a:rPr>
              <a:t>LA ENTIDAD </a:t>
            </a:r>
            <a:r>
              <a:rPr lang="es-ES" sz="1400" b="0" i="0" dirty="0">
                <a:solidFill>
                  <a:srgbClr val="16B7B8"/>
                </a:solidFill>
                <a:effectLst/>
              </a:rPr>
              <a:t>(objeto ya existente), </a:t>
            </a:r>
            <a:r>
              <a:rPr lang="es-ES" sz="1400" b="1" i="0" dirty="0">
                <a:solidFill>
                  <a:srgbClr val="16B7B8"/>
                </a:solidFill>
                <a:effectLst/>
              </a:rPr>
              <a:t>LA RELACION</a:t>
            </a:r>
            <a:r>
              <a:rPr lang="es-ES" sz="1400" b="0" i="0" dirty="0">
                <a:solidFill>
                  <a:srgbClr val="16B7B8"/>
                </a:solidFill>
                <a:effectLst/>
              </a:rPr>
              <a:t> (define la dependencia y une a las entidades), </a:t>
            </a:r>
            <a:r>
              <a:rPr lang="es-ES" sz="1400" b="1" i="0" dirty="0">
                <a:solidFill>
                  <a:srgbClr val="16B7B8"/>
                </a:solidFill>
                <a:effectLst/>
              </a:rPr>
              <a:t>LOS ATRIBUTOS</a:t>
            </a:r>
            <a:r>
              <a:rPr lang="es-ES" sz="1400" b="0" i="0" dirty="0">
                <a:solidFill>
                  <a:srgbClr val="16B7B8"/>
                </a:solidFill>
                <a:effectLst/>
              </a:rPr>
              <a:t> (características o propiedades de la entidad, son los campos de las tablas en   donde también ira incluido el </a:t>
            </a:r>
            <a:r>
              <a:rPr lang="es-ES" sz="1400" b="1" i="0" dirty="0">
                <a:solidFill>
                  <a:srgbClr val="16B7B8"/>
                </a:solidFill>
                <a:effectLst/>
              </a:rPr>
              <a:t>PRIMARY KEY</a:t>
            </a:r>
            <a:r>
              <a:rPr lang="es-ES" sz="1400" b="0" i="0" dirty="0">
                <a:solidFill>
                  <a:srgbClr val="16B7B8"/>
                </a:solidFill>
                <a:effectLst/>
              </a:rPr>
              <a:t>).</a:t>
            </a:r>
            <a:endParaRPr lang="en-US" sz="1400" dirty="0">
              <a:solidFill>
                <a:srgbClr val="16B7B8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F5E31EE-5582-4C66-A38D-6110063A3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8" t="12201" r="34250" b="40200"/>
          <a:stretch/>
        </p:blipFill>
        <p:spPr>
          <a:xfrm>
            <a:off x="96743" y="339502"/>
            <a:ext cx="1649841" cy="2438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20F095-C155-4027-89F9-D03DB6AC6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5" t="35618" r="41338" b="41601"/>
          <a:stretch/>
        </p:blipFill>
        <p:spPr>
          <a:xfrm>
            <a:off x="53291" y="3118198"/>
            <a:ext cx="1924904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5559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 Style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25193"/>
            <a:chOff x="3687661" y="1203598"/>
            <a:chExt cx="2252491" cy="1125193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BO" altLang="ko-KR" sz="2400" b="1" dirty="0">
                  <a:solidFill>
                    <a:schemeClr val="accent3"/>
                  </a:solidFill>
                  <a:cs typeface="Arial" pitchFamily="34" charset="0"/>
                </a:rPr>
                <a:t>M</a:t>
              </a:r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ANEJO DE CONCEPTOS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DD6B0FE-2257-40E0-A864-8FD7AF38468C}"/>
              </a:ext>
            </a:extLst>
          </p:cNvPr>
          <p:cNvSpPr txBox="1"/>
          <p:nvPr/>
        </p:nvSpPr>
        <p:spPr>
          <a:xfrm>
            <a:off x="1835696" y="1275606"/>
            <a:ext cx="67243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400" b="1" i="0" u="none" strike="noStrike" baseline="0" dirty="0">
                <a:solidFill>
                  <a:schemeClr val="accent3">
                    <a:lumMod val="75000"/>
                  </a:schemeClr>
                </a:solidFill>
              </a:rPr>
              <a:t>Qué es una función de agregación.</a:t>
            </a:r>
          </a:p>
          <a:p>
            <a:pPr algn="l"/>
            <a:endParaRPr lang="es-E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s-ES" sz="1400" i="0" u="none" strike="noStrike" baseline="0" dirty="0">
                <a:solidFill>
                  <a:srgbClr val="16B7B8"/>
                </a:solidFill>
              </a:rPr>
              <a:t>Son las funciones que vienen por defecto dentro de SQL (propias del </a:t>
            </a:r>
            <a:r>
              <a:rPr lang="es-ES" sz="1400" i="0" u="none" strike="noStrike" baseline="0" dirty="0" err="1">
                <a:solidFill>
                  <a:srgbClr val="16B7B8"/>
                </a:solidFill>
              </a:rPr>
              <a:t>grestor</a:t>
            </a:r>
            <a:r>
              <a:rPr lang="es-ES" sz="1400" dirty="0">
                <a:solidFill>
                  <a:srgbClr val="16B7B8"/>
                </a:solidFill>
              </a:rPr>
              <a:t>).</a:t>
            </a:r>
            <a:endParaRPr lang="es-ES" sz="1400" i="0" u="none" strike="noStrike" baseline="0" dirty="0">
              <a:solidFill>
                <a:srgbClr val="16B7B8"/>
              </a:solidFill>
            </a:endParaRPr>
          </a:p>
          <a:p>
            <a:pPr algn="l"/>
            <a:endParaRPr lang="es-ES" sz="1400" b="1" i="0" u="none" strike="noStrike" baseline="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accent3">
                    <a:lumMod val="75000"/>
                  </a:schemeClr>
                </a:solidFill>
              </a:rPr>
              <a:t>Muestre ejemplo del uso de 2 funciones de agregación.</a:t>
            </a:r>
          </a:p>
          <a:p>
            <a:pPr algn="l"/>
            <a:endParaRPr lang="es-ES" sz="14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s-ES" sz="1400" b="0" i="0" u="none" strike="noStrike" baseline="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s-ES" sz="1400" b="0" i="0" u="none" strike="noStrike" baseline="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s-ES" sz="14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s-ES" sz="1400" b="0" i="0" u="none" strike="noStrike" baseline="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s-E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AD3F25-E017-4EE2-8087-90DEA451D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18376" r="35038" b="48600"/>
          <a:stretch/>
        </p:blipFill>
        <p:spPr>
          <a:xfrm>
            <a:off x="2915816" y="2621695"/>
            <a:ext cx="4636970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410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 Style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25193"/>
            <a:chOff x="3687661" y="1203598"/>
            <a:chExt cx="2252491" cy="1125193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BO" altLang="ko-KR" sz="2400" b="1" dirty="0">
                  <a:solidFill>
                    <a:schemeClr val="accent3"/>
                  </a:solidFill>
                  <a:cs typeface="Arial" pitchFamily="34" charset="0"/>
                </a:rPr>
                <a:t>M</a:t>
              </a:r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ANEJO DE CONCEPTOS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000E28B-4C6C-4FCA-921E-B9009377CDFA}"/>
              </a:ext>
            </a:extLst>
          </p:cNvPr>
          <p:cNvSpPr txBox="1"/>
          <p:nvPr/>
        </p:nvSpPr>
        <p:spPr>
          <a:xfrm>
            <a:off x="1835696" y="1131590"/>
            <a:ext cx="69847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400" b="1" i="0" u="none" strike="noStrike" baseline="0" dirty="0">
                <a:solidFill>
                  <a:schemeClr val="accent3">
                    <a:lumMod val="75000"/>
                  </a:schemeClr>
                </a:solidFill>
              </a:rPr>
              <a:t>Muestre un ejemplo del uso de JOINS.</a:t>
            </a:r>
          </a:p>
          <a:p>
            <a:pPr algn="l"/>
            <a:endParaRPr lang="es-E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s-ES" sz="1400" b="1" i="0" u="none" strike="noStrike" baseline="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s-ES" sz="1400" b="1" i="0" u="none" strike="noStrike" baseline="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s-ES" sz="1400" b="1" i="0" u="none" strike="noStrike" baseline="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s-ES" sz="1400" b="1" i="0" u="none" strike="noStrike" baseline="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accent3">
                    <a:lumMod val="75000"/>
                  </a:schemeClr>
                </a:solidFill>
              </a:rPr>
              <a:t>Qué es SQL y NoSQL.</a:t>
            </a:r>
          </a:p>
          <a:p>
            <a:pPr algn="l"/>
            <a:endParaRPr lang="es-ES" sz="1400" b="1" i="0" u="none" strike="noStrike" baseline="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s-ES" sz="1400" b="0" i="0" u="none" strike="noStrike" baseline="0" dirty="0">
                <a:solidFill>
                  <a:srgbClr val="16B7B8"/>
                </a:solidFill>
                <a:latin typeface="Gill Sans MT" panose="020B0502020104020203" pitchFamily="34" charset="0"/>
              </a:rPr>
              <a:t>SQL Es un </a:t>
            </a:r>
            <a:r>
              <a:rPr lang="es-ES" sz="1400" b="0" i="0" u="none" strike="noStrike" baseline="0" dirty="0" err="1">
                <a:solidFill>
                  <a:srgbClr val="16B7B8"/>
                </a:solidFill>
                <a:latin typeface="Gill Sans MT" panose="020B0502020104020203" pitchFamily="34" charset="0"/>
              </a:rPr>
              <a:t>lenguajeque</a:t>
            </a:r>
            <a:r>
              <a:rPr lang="es-ES" sz="1400" b="0" i="0" u="none" strike="noStrike" baseline="0" dirty="0">
                <a:solidFill>
                  <a:srgbClr val="16B7B8"/>
                </a:solidFill>
                <a:latin typeface="Gill Sans MT" panose="020B0502020104020203" pitchFamily="34" charset="0"/>
              </a:rPr>
              <a:t> </a:t>
            </a:r>
            <a:r>
              <a:rPr lang="es-ES" sz="1400" b="0" i="0" u="none" strike="noStrike" baseline="0" dirty="0" err="1">
                <a:solidFill>
                  <a:srgbClr val="16B7B8"/>
                </a:solidFill>
                <a:latin typeface="Gill Sans MT" panose="020B0502020104020203" pitchFamily="34" charset="0"/>
              </a:rPr>
              <a:t>facilitala</a:t>
            </a:r>
            <a:r>
              <a:rPr lang="es-ES" sz="1400" b="0" i="0" u="none" strike="noStrike" baseline="0" dirty="0">
                <a:solidFill>
                  <a:srgbClr val="16B7B8"/>
                </a:solidFill>
                <a:latin typeface="Gill Sans MT" panose="020B0502020104020203" pitchFamily="34" charset="0"/>
              </a:rPr>
              <a:t> </a:t>
            </a:r>
            <a:r>
              <a:rPr lang="es-ES" sz="1400" b="0" i="0" u="none" strike="noStrike" baseline="0" dirty="0" err="1">
                <a:solidFill>
                  <a:srgbClr val="16B7B8"/>
                </a:solidFill>
                <a:latin typeface="Gill Sans MT" panose="020B0502020104020203" pitchFamily="34" charset="0"/>
              </a:rPr>
              <a:t>comunicacioncon</a:t>
            </a:r>
            <a:r>
              <a:rPr lang="es-ES" sz="1400" b="0" i="0" u="none" strike="noStrike" baseline="0" dirty="0">
                <a:solidFill>
                  <a:srgbClr val="16B7B8"/>
                </a:solidFill>
                <a:latin typeface="Gill Sans MT" panose="020B0502020104020203" pitchFamily="34" charset="0"/>
              </a:rPr>
              <a:t> bases de </a:t>
            </a:r>
            <a:r>
              <a:rPr lang="es-ES" sz="1400" b="0" i="0" u="none" strike="noStrike" baseline="0" dirty="0" err="1">
                <a:solidFill>
                  <a:srgbClr val="16B7B8"/>
                </a:solidFill>
                <a:latin typeface="Gill Sans MT" panose="020B0502020104020203" pitchFamily="34" charset="0"/>
              </a:rPr>
              <a:t>datosrelacionalesdandoaccesoa</a:t>
            </a:r>
            <a:r>
              <a:rPr lang="es-ES" sz="1400" b="0" i="0" u="none" strike="noStrike" baseline="0" dirty="0">
                <a:solidFill>
                  <a:srgbClr val="16B7B8"/>
                </a:solidFill>
                <a:latin typeface="Gill Sans MT" panose="020B0502020104020203" pitchFamily="34" charset="0"/>
              </a:rPr>
              <a:t> la </a:t>
            </a:r>
            <a:r>
              <a:rPr lang="es-ES" sz="1400" b="0" i="0" u="none" strike="noStrike" baseline="0" dirty="0" err="1">
                <a:solidFill>
                  <a:srgbClr val="16B7B8"/>
                </a:solidFill>
                <a:latin typeface="Gill Sans MT" panose="020B0502020104020203" pitchFamily="34" charset="0"/>
              </a:rPr>
              <a:t>manipulacionde</a:t>
            </a:r>
            <a:r>
              <a:rPr lang="es-ES" sz="1400" b="0" i="0" u="none" strike="noStrike" baseline="0" dirty="0">
                <a:solidFill>
                  <a:srgbClr val="16B7B8"/>
                </a:solidFill>
                <a:latin typeface="Gill Sans MT" panose="020B0502020104020203" pitchFamily="34" charset="0"/>
              </a:rPr>
              <a:t> los mismos.</a:t>
            </a:r>
          </a:p>
          <a:p>
            <a:pPr algn="l"/>
            <a:r>
              <a:rPr lang="es-ES" sz="1400" dirty="0">
                <a:solidFill>
                  <a:srgbClr val="16B7B8"/>
                </a:solidFill>
                <a:latin typeface="Gill Sans MT" panose="020B0502020104020203" pitchFamily="34" charset="0"/>
              </a:rPr>
              <a:t>NO SQL es un </a:t>
            </a:r>
            <a:r>
              <a:rPr lang="es-ES" sz="1400" dirty="0" err="1">
                <a:solidFill>
                  <a:srgbClr val="16B7B8"/>
                </a:solidFill>
                <a:latin typeface="Gill Sans MT" panose="020B0502020104020203" pitchFamily="34" charset="0"/>
              </a:rPr>
              <a:t>lnguje</a:t>
            </a:r>
            <a:r>
              <a:rPr lang="es-ES" sz="1400" dirty="0">
                <a:solidFill>
                  <a:srgbClr val="16B7B8"/>
                </a:solidFill>
                <a:latin typeface="Gill Sans MT" panose="020B0502020104020203" pitchFamily="34" charset="0"/>
              </a:rPr>
              <a:t> que deja de lado al lenguaje SQL centrándose como sistema masivo de información.</a:t>
            </a:r>
            <a:endParaRPr lang="es-ES" sz="1400" dirty="0">
              <a:solidFill>
                <a:srgbClr val="16B7B8"/>
              </a:solidFill>
            </a:endParaRPr>
          </a:p>
          <a:p>
            <a:pPr algn="l"/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accent3">
                    <a:lumMod val="75000"/>
                  </a:schemeClr>
                </a:solidFill>
              </a:rPr>
              <a:t>A que se refiere cuando se habla de ISO, que es una ISO.</a:t>
            </a:r>
          </a:p>
          <a:p>
            <a:pPr algn="l"/>
            <a:endParaRPr lang="es-ES" sz="14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s-ES" sz="1400" b="0" i="0" u="none" strike="noStrike" baseline="0" dirty="0">
                <a:solidFill>
                  <a:srgbClr val="16B7B8"/>
                </a:solidFill>
              </a:rPr>
              <a:t>La ISO es la </a:t>
            </a:r>
            <a:r>
              <a:rPr lang="es-ES" sz="1400" b="0" i="0" u="none" strike="noStrike" baseline="0" dirty="0" err="1">
                <a:solidFill>
                  <a:srgbClr val="16B7B8"/>
                </a:solidFill>
              </a:rPr>
              <a:t>Orgsnizacion</a:t>
            </a:r>
            <a:r>
              <a:rPr lang="es-ES" sz="1400" b="0" i="0" u="none" strike="noStrike" baseline="0" dirty="0">
                <a:solidFill>
                  <a:srgbClr val="16B7B8"/>
                </a:solidFill>
              </a:rPr>
              <a:t> Mundial de </a:t>
            </a:r>
            <a:r>
              <a:rPr lang="es-ES" sz="1400" b="0" i="0" u="none" strike="noStrike" baseline="0" dirty="0" err="1">
                <a:solidFill>
                  <a:srgbClr val="16B7B8"/>
                </a:solidFill>
              </a:rPr>
              <a:t>Normalizacion</a:t>
            </a:r>
            <a:r>
              <a:rPr lang="es-ES" sz="1400" b="0" i="0" u="none" strike="noStrike" baseline="0" dirty="0">
                <a:solidFill>
                  <a:srgbClr val="16B7B8"/>
                </a:solidFill>
              </a:rPr>
              <a:t>, la cual elabora normas internacionales.</a:t>
            </a:r>
          </a:p>
          <a:p>
            <a:pPr algn="l"/>
            <a:r>
              <a:rPr lang="es-ES" sz="1400" dirty="0">
                <a:solidFill>
                  <a:srgbClr val="16B7B8"/>
                </a:solidFill>
              </a:rPr>
              <a:t>NO ISO se refiere al desacato de dichas normas (no siempre con objetivos   malos).</a:t>
            </a:r>
            <a:endParaRPr lang="es-ES" sz="1400" b="0" i="0" u="none" strike="noStrike" baseline="0" dirty="0">
              <a:solidFill>
                <a:srgbClr val="16B7B8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BEEEFF-C4FF-48D8-B25F-0BD3AF05C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25891" r="31888" b="62909"/>
          <a:stretch/>
        </p:blipFill>
        <p:spPr>
          <a:xfrm>
            <a:off x="2267744" y="1420366"/>
            <a:ext cx="6120680" cy="923876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41F2B9F-A8BD-4EB8-A6FE-684379BC8BF2}"/>
              </a:ext>
            </a:extLst>
          </p:cNvPr>
          <p:cNvCxnSpPr>
            <a:cxnSpLocks/>
          </p:cNvCxnSpPr>
          <p:nvPr/>
        </p:nvCxnSpPr>
        <p:spPr>
          <a:xfrm>
            <a:off x="2483768" y="1976476"/>
            <a:ext cx="432043" cy="0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298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 Style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25193"/>
            <a:chOff x="3687661" y="1203598"/>
            <a:chExt cx="2252491" cy="1125193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BO" altLang="ko-KR" sz="2400" b="1" dirty="0">
                  <a:solidFill>
                    <a:schemeClr val="accent3"/>
                  </a:solidFill>
                  <a:cs typeface="Arial" pitchFamily="34" charset="0"/>
                </a:rPr>
                <a:t>M</a:t>
              </a:r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ANEJO DE CONCEPTOS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23CC0A9-589D-475A-9F41-01F84EDDCD84}"/>
              </a:ext>
            </a:extLst>
          </p:cNvPr>
          <p:cNvSpPr txBox="1"/>
          <p:nvPr/>
        </p:nvSpPr>
        <p:spPr>
          <a:xfrm>
            <a:off x="1972081" y="1331712"/>
            <a:ext cx="6588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400" b="1" i="0" u="none" strike="noStrike" baseline="0" dirty="0">
                <a:solidFill>
                  <a:schemeClr val="accent3">
                    <a:lumMod val="75000"/>
                  </a:schemeClr>
                </a:solidFill>
              </a:rPr>
              <a:t>Quien creo el modelo entidad relación o mas conocido como E-R</a:t>
            </a:r>
          </a:p>
          <a:p>
            <a:pPr algn="l"/>
            <a:endParaRPr lang="es-E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s-ES" sz="1400" i="0" u="none" strike="noStrike" baseline="0" dirty="0">
                <a:solidFill>
                  <a:srgbClr val="16B7B8"/>
                </a:solidFill>
              </a:rPr>
              <a:t>Fue Peter Chen en el año 1976, gracias a la necesidad de modelar adecuadamente los sistemas de información desde ese entonces.</a:t>
            </a:r>
          </a:p>
          <a:p>
            <a:pPr algn="l"/>
            <a:endParaRPr lang="es-ES" sz="1400" b="1" i="0" u="none" strike="noStrike" baseline="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s-ES" sz="1400" b="1" i="0" u="none" strike="noStrike" baseline="0" dirty="0">
                <a:solidFill>
                  <a:schemeClr val="accent3">
                    <a:lumMod val="75000"/>
                  </a:schemeClr>
                </a:solidFill>
              </a:rPr>
              <a:t>Crear una función que permita sumar 3 números.</a:t>
            </a:r>
          </a:p>
          <a:p>
            <a:pPr algn="l"/>
            <a:endParaRPr lang="es-ES" sz="14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s-ES" sz="1400" dirty="0">
                <a:solidFill>
                  <a:srgbClr val="16B7B8"/>
                </a:solidFill>
              </a:rPr>
              <a:t>Respuesta en manejo de consultas, punto 3.5.</a:t>
            </a:r>
            <a:endParaRPr lang="en-US" sz="1400" dirty="0">
              <a:solidFill>
                <a:srgbClr val="16B7B8"/>
              </a:solidFill>
            </a:endParaRPr>
          </a:p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3F53B2-3381-48A8-A084-8CECA75D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355558"/>
            <a:ext cx="1800703" cy="2427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819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8520" y="1420632"/>
            <a:ext cx="9144000" cy="5760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¡GRACIAS POR SU ATENCION!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16416" y="123478"/>
            <a:ext cx="649059" cy="649059"/>
            <a:chOff x="5696729" y="3628850"/>
            <a:chExt cx="1800000" cy="1800000"/>
          </a:xfrm>
          <a:solidFill>
            <a:schemeClr val="bg1"/>
          </a:solidFill>
        </p:grpSpPr>
        <p:sp>
          <p:nvSpPr>
            <p:cNvPr id="5" name="Rectangle 4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4B651C89-9239-48B7-BB13-1A4A6388F4D3}"/>
              </a:ext>
            </a:extLst>
          </p:cNvPr>
          <p:cNvSpPr/>
          <p:nvPr/>
        </p:nvSpPr>
        <p:spPr>
          <a:xfrm>
            <a:off x="3248626" y="4371950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8D4CD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B664E455-4F8E-4930-A722-912E73D8F228}"/>
              </a:ext>
            </a:extLst>
          </p:cNvPr>
          <p:cNvSpPr/>
          <p:nvPr/>
        </p:nvSpPr>
        <p:spPr>
          <a:xfrm>
            <a:off x="2673094" y="4371950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8D4CD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91009F5D-6D3C-4DE9-8762-A6697334C23E}"/>
              </a:ext>
            </a:extLst>
          </p:cNvPr>
          <p:cNvSpPr/>
          <p:nvPr/>
        </p:nvSpPr>
        <p:spPr>
          <a:xfrm>
            <a:off x="4395583" y="4371950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8D4CD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2973965B-5F93-4394-857A-9460DCB72879}"/>
              </a:ext>
            </a:extLst>
          </p:cNvPr>
          <p:cNvSpPr>
            <a:spLocks noChangeAspect="1"/>
          </p:cNvSpPr>
          <p:nvPr/>
        </p:nvSpPr>
        <p:spPr>
          <a:xfrm>
            <a:off x="3818026" y="4371950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8D4CD"/>
              </a:solidFill>
            </a:endParaRPr>
          </a:p>
        </p:txBody>
      </p:sp>
      <p:sp>
        <p:nvSpPr>
          <p:cNvPr id="17" name="Rounded Rectangle 10">
            <a:extLst>
              <a:ext uri="{FF2B5EF4-FFF2-40B4-BE49-F238E27FC236}">
                <a16:creationId xmlns:a16="http://schemas.microsoft.com/office/drawing/2014/main" id="{0ACB94AD-D683-4F8E-B5CF-80505EA1DD5A}"/>
              </a:ext>
            </a:extLst>
          </p:cNvPr>
          <p:cNvSpPr>
            <a:spLocks noChangeAspect="1"/>
          </p:cNvSpPr>
          <p:nvPr/>
        </p:nvSpPr>
        <p:spPr>
          <a:xfrm>
            <a:off x="4983601" y="4364784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8D4CD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974456E-51D0-4A87-BD30-869D75D8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664" y="4246036"/>
            <a:ext cx="2820548" cy="683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9F68425-3EB0-4D06-92EF-8C4B9F55CA33}"/>
              </a:ext>
            </a:extLst>
          </p:cNvPr>
          <p:cNvSpPr txBox="1">
            <a:spLocks/>
          </p:cNvSpPr>
          <p:nvPr/>
        </p:nvSpPr>
        <p:spPr>
          <a:xfrm>
            <a:off x="57507" y="4353074"/>
            <a:ext cx="273630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EL ALTO, OCTUBRE DE 2021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31E8E57-D045-4F5C-ACD4-E804B5E58118}"/>
              </a:ext>
            </a:extLst>
          </p:cNvPr>
          <p:cNvSpPr txBox="1">
            <a:spLocks/>
          </p:cNvSpPr>
          <p:nvPr/>
        </p:nvSpPr>
        <p:spPr>
          <a:xfrm>
            <a:off x="1481378" y="2347045"/>
            <a:ext cx="4242750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</a:rPr>
              <a:t>ronald.choque2111@gmail.com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A73DD9E-9F06-4B67-8539-2F3F47D77CB0}"/>
              </a:ext>
            </a:extLst>
          </p:cNvPr>
          <p:cNvSpPr txBox="1">
            <a:spLocks/>
          </p:cNvSpPr>
          <p:nvPr/>
        </p:nvSpPr>
        <p:spPr>
          <a:xfrm>
            <a:off x="1425659" y="2783433"/>
            <a:ext cx="4242750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2000" b="1" dirty="0" err="1">
                <a:solidFill>
                  <a:schemeClr val="accent2">
                    <a:lumMod val="50000"/>
                  </a:schemeClr>
                </a:solidFill>
              </a:rPr>
              <a:t>Cel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</a:rPr>
              <a:t>. 65648933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/>
          <p:cNvSpPr txBox="1">
            <a:spLocks/>
          </p:cNvSpPr>
          <p:nvPr/>
        </p:nvSpPr>
        <p:spPr>
          <a:xfrm>
            <a:off x="4716016" y="133977"/>
            <a:ext cx="4976952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CONSIGAS A CUMPLIR: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5428" y="2643758"/>
            <a:ext cx="4458580" cy="2056127"/>
            <a:chOff x="467544" y="1233581"/>
            <a:chExt cx="3293552" cy="2056127"/>
          </a:xfrm>
        </p:grpSpPr>
        <p:sp>
          <p:nvSpPr>
            <p:cNvPr id="16" name="TextBox 15"/>
            <p:cNvSpPr txBox="1"/>
            <p:nvPr/>
          </p:nvSpPr>
          <p:spPr>
            <a:xfrm>
              <a:off x="467544" y="1473826"/>
              <a:ext cx="329355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s-ES" sz="1400" b="0" i="0" u="none" strike="noStrike" baseline="0" dirty="0">
                  <a:solidFill>
                    <a:schemeClr val="accent3">
                      <a:lumMod val="75000"/>
                    </a:schemeClr>
                  </a:solidFill>
                  <a:latin typeface="OpenSans-Regular"/>
                </a:rPr>
                <a:t>Diseñe un sistema de Base de Datos Relacional utilizando el gestor de Base de Datos </a:t>
              </a:r>
              <a:r>
                <a:rPr lang="es-ES" sz="1400" b="1" i="0" u="none" strike="noStrike" baseline="0" dirty="0">
                  <a:solidFill>
                    <a:schemeClr val="accent3">
                      <a:lumMod val="75000"/>
                    </a:schemeClr>
                  </a:solidFill>
                  <a:latin typeface="OpenSans-Bold"/>
                </a:rPr>
                <a:t>SQL Server </a:t>
              </a:r>
              <a:r>
                <a:rPr lang="es-ES" sz="1400" b="0" i="0" u="none" strike="noStrike" baseline="0" dirty="0">
                  <a:solidFill>
                    <a:schemeClr val="accent3">
                      <a:lumMod val="75000"/>
                    </a:schemeClr>
                  </a:solidFill>
                  <a:latin typeface="OpenSans-Regular"/>
                </a:rPr>
                <a:t>teniendo como premisa el</a:t>
              </a:r>
            </a:p>
            <a:p>
              <a:pPr algn="l"/>
              <a:r>
                <a:rPr lang="es-ES" sz="1400" b="0" i="0" u="none" strike="noStrike" baseline="0" dirty="0">
                  <a:solidFill>
                    <a:schemeClr val="accent3">
                      <a:lumMod val="75000"/>
                    </a:schemeClr>
                  </a:solidFill>
                  <a:latin typeface="OpenSans-Regular"/>
                </a:rPr>
                <a:t>uso de buenas prácticas en diseño de la base de datos aplicados al siguiente escenario.</a:t>
              </a:r>
            </a:p>
            <a:p>
              <a:pPr algn="l"/>
              <a:r>
                <a:rPr lang="es-ES" sz="1400" b="0" i="0" u="none" strike="noStrike" baseline="0" dirty="0">
                  <a:solidFill>
                    <a:schemeClr val="accent3">
                      <a:lumMod val="75000"/>
                    </a:schemeClr>
                  </a:solidFill>
                  <a:latin typeface="OpenSans-Regular"/>
                </a:rPr>
                <a:t>Una pequeña empresa de comida rápida de nombre </a:t>
              </a:r>
              <a:r>
                <a:rPr lang="es-ES" sz="1400" b="1" i="0" u="none" strike="noStrike" baseline="0" dirty="0" err="1">
                  <a:solidFill>
                    <a:schemeClr val="accent3">
                      <a:lumMod val="75000"/>
                    </a:schemeClr>
                  </a:solidFill>
                  <a:latin typeface="OpenSans-Bold"/>
                </a:rPr>
                <a:t>the</a:t>
              </a:r>
              <a:r>
                <a:rPr lang="es-ES" sz="1400" b="1" i="0" u="none" strike="noStrike" baseline="0" dirty="0">
                  <a:solidFill>
                    <a:schemeClr val="accent3">
                      <a:lumMod val="75000"/>
                    </a:schemeClr>
                  </a:solidFill>
                  <a:latin typeface="OpenSans-Bold"/>
                </a:rPr>
                <a:t> </a:t>
              </a:r>
              <a:r>
                <a:rPr lang="es-ES" sz="1400" b="1" i="0" u="none" strike="noStrike" baseline="0" dirty="0">
                  <a:solidFill>
                    <a:srgbClr val="16B7B8"/>
                  </a:solidFill>
                  <a:latin typeface="OpenSans-Bold"/>
                </a:rPr>
                <a:t>‘</a:t>
              </a:r>
              <a:r>
                <a:rPr lang="es-ES" sz="1400" b="1" i="0" u="none" strike="noStrike" baseline="0" dirty="0">
                  <a:solidFill>
                    <a:schemeClr val="accent3">
                      <a:lumMod val="75000"/>
                    </a:schemeClr>
                  </a:solidFill>
                  <a:latin typeface="OpenSans-Bold"/>
                </a:rPr>
                <a:t> Delicious </a:t>
              </a:r>
              <a:r>
                <a:rPr lang="es-ES" sz="1400" b="0" i="0" u="none" strike="noStrike" baseline="0" dirty="0">
                  <a:solidFill>
                    <a:schemeClr val="accent3">
                      <a:lumMod val="75000"/>
                    </a:schemeClr>
                  </a:solidFill>
                  <a:latin typeface="OpenSans-Regular"/>
                </a:rPr>
                <a:t>desea implementar un nuevo sistema para poder</a:t>
              </a:r>
            </a:p>
            <a:p>
              <a:pPr algn="l"/>
              <a:r>
                <a:rPr lang="es-ES" sz="1400" b="0" i="0" u="none" strike="noStrike" baseline="0" dirty="0">
                  <a:solidFill>
                    <a:schemeClr val="accent3">
                      <a:lumMod val="75000"/>
                    </a:schemeClr>
                  </a:solidFill>
                  <a:latin typeface="OpenSans-Regular"/>
                </a:rPr>
                <a:t>administrar los </a:t>
              </a:r>
              <a:r>
                <a:rPr lang="es-ES" sz="1400" b="1" i="0" u="none" strike="noStrike" baseline="0" dirty="0">
                  <a:solidFill>
                    <a:schemeClr val="accent3">
                      <a:lumMod val="75000"/>
                    </a:schemeClr>
                  </a:solidFill>
                  <a:latin typeface="OpenSans-Bold"/>
                </a:rPr>
                <a:t>PEDIDOS </a:t>
              </a:r>
              <a:r>
                <a:rPr lang="es-ES" sz="1400" b="0" i="0" u="none" strike="noStrike" baseline="0" dirty="0">
                  <a:solidFill>
                    <a:schemeClr val="accent3">
                      <a:lumMod val="75000"/>
                    </a:schemeClr>
                  </a:solidFill>
                  <a:latin typeface="OpenSans-Regular"/>
                </a:rPr>
                <a:t>de sus productos.</a:t>
              </a:r>
              <a:endParaRPr lang="en-US" altLang="ko-KR" sz="1400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7544" y="1233581"/>
              <a:ext cx="324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BREVE EXPLICACION.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8BCAAD0-6DC6-4C65-95C2-2C86DEF8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6" t="55628" r="37858" b="13466"/>
          <a:stretch/>
        </p:blipFill>
        <p:spPr>
          <a:xfrm>
            <a:off x="185428" y="829822"/>
            <a:ext cx="4392097" cy="1597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834C3BB-F080-4041-8F05-F0B444BC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829822"/>
            <a:ext cx="3734873" cy="4108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59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 rot="10800000">
            <a:off x="3707904" y="1455164"/>
            <a:ext cx="5436096" cy="22680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644008" y="1612794"/>
            <a:ext cx="4735876" cy="21103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SECCION 1: CREACION DE TABLAS Y DIAGRAMAS</a:t>
            </a:r>
            <a:endParaRPr lang="ko-KR" altLang="en-US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50" name="Picture 2" descr="Iconos de computadora entidad-relación modelo de datos información de  software de computadora, diagrama modelo espinha de peixe, azul, Red de  computadoras png | PNGEgg">
            <a:extLst>
              <a:ext uri="{FF2B5EF4-FFF2-40B4-BE49-F238E27FC236}">
                <a16:creationId xmlns:a16="http://schemas.microsoft.com/office/drawing/2014/main" id="{67F7D29B-26C3-4E65-9E13-F3FB5F67552B}"/>
              </a:ext>
            </a:extLst>
          </p:cNvPr>
          <p:cNvPicPr>
            <a:picLocks noGrp="1" noChangeAspect="1" noChangeArrowheads="1"/>
          </p:cNvPicPr>
          <p:nvPr>
            <p:ph type="pic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2222" r="7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78" r="15278"/>
          <a:stretch>
            <a:fillRect/>
          </a:stretch>
        </p:blipFill>
        <p:spPr bwMode="auto">
          <a:xfrm>
            <a:off x="1395622" y="957933"/>
            <a:ext cx="3262467" cy="326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21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47E533-2863-4C9F-8AEE-487FC57BA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11510"/>
            <a:ext cx="9144000" cy="1008112"/>
          </a:xfrm>
        </p:spPr>
        <p:txBody>
          <a:bodyPr/>
          <a:lstStyle/>
          <a:p>
            <a:r>
              <a:rPr lang="en-US" altLang="ko-KR" b="1" dirty="0"/>
              <a:t>CONCEPTOS PARA LA CREACION TABLA</a:t>
            </a:r>
            <a:endParaRPr lang="ko-KR" altLang="en-US" b="1" dirty="0"/>
          </a:p>
        </p:txBody>
      </p:sp>
      <p:sp>
        <p:nvSpPr>
          <p:cNvPr id="3" name="TextBox 31">
            <a:extLst>
              <a:ext uri="{FF2B5EF4-FFF2-40B4-BE49-F238E27FC236}">
                <a16:creationId xmlns:a16="http://schemas.microsoft.com/office/drawing/2014/main" id="{1657C669-4371-4219-B4BA-BF90A01CF404}"/>
              </a:ext>
            </a:extLst>
          </p:cNvPr>
          <p:cNvSpPr txBox="1"/>
          <p:nvPr/>
        </p:nvSpPr>
        <p:spPr>
          <a:xfrm>
            <a:off x="539552" y="2200383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El comando CREATE TABLE permite crear la tabla, mientras que el comando USE da lugar al uso de la </a:t>
            </a:r>
            <a:r>
              <a:rPr lang="es-ES" sz="14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tabla </a:t>
            </a:r>
            <a:r>
              <a:rPr lang="es-ES" sz="14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creada.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1">
            <a:extLst>
              <a:ext uri="{FF2B5EF4-FFF2-40B4-BE49-F238E27FC236}">
                <a16:creationId xmlns:a16="http://schemas.microsoft.com/office/drawing/2014/main" id="{BE310B62-F5DA-4D21-99EA-F531EF1253EE}"/>
              </a:ext>
            </a:extLst>
          </p:cNvPr>
          <p:cNvSpPr txBox="1"/>
          <p:nvPr/>
        </p:nvSpPr>
        <p:spPr>
          <a:xfrm>
            <a:off x="773578" y="1445083"/>
            <a:ext cx="759684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b="1" i="1" u="none" strike="noStrike" baseline="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IMPORTANTE: se selecciona desde un comienzo es esquema DBO,           especificando nuestro rol dentro del proyecto.</a:t>
            </a:r>
            <a:endParaRPr lang="en-US" altLang="ko-KR" sz="1200" b="1" i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D880BD3-A3B4-430A-A323-B9D231C14765}"/>
              </a:ext>
            </a:extLst>
          </p:cNvPr>
          <p:cNvSpPr txBox="1"/>
          <p:nvPr/>
        </p:nvSpPr>
        <p:spPr>
          <a:xfrm>
            <a:off x="539553" y="2667850"/>
            <a:ext cx="7848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El comando CREATE TABLE se usa para la creación de tablas, dichas tablas deben presentar campos o      variables las cuales pueden ser VARCHAR (similar a los   </a:t>
            </a:r>
            <a:r>
              <a:rPr lang="es-ES" sz="1400" b="0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string</a:t>
            </a:r>
            <a:r>
              <a:rPr lang="es-ES" sz="14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 en </a:t>
            </a:r>
            <a:r>
              <a:rPr lang="es-ES" sz="1400" b="0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c#</a:t>
            </a:r>
            <a:r>
              <a:rPr lang="es-ES" sz="14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) , CHAR() o INTEGER (variable de  tipo entero).</a:t>
            </a:r>
          </a:p>
          <a:p>
            <a:pPr algn="just"/>
            <a:r>
              <a:rPr lang="es-ES" sz="14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NOT NULL es usado para que no se acepte campos vacíos o sin llenar.</a:t>
            </a:r>
          </a:p>
          <a:p>
            <a:pPr algn="just"/>
            <a:r>
              <a:rPr lang="es-ES" sz="14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PRIMARY KEY o llave primaria es para declarar a un campo el cual no puede    repetirse y no puede ser nulo; ejemplo: para llenar el carnet en la tabla</a:t>
            </a:r>
            <a:r>
              <a:rPr lang="es-ES" sz="14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Poppins" panose="00000500000000000000" pitchFamily="2" charset="0"/>
              </a:rPr>
              <a:t>.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E818F2-4D6B-4148-893F-F7F033645D18}"/>
              </a:ext>
            </a:extLst>
          </p:cNvPr>
          <p:cNvSpPr txBox="1"/>
          <p:nvPr/>
        </p:nvSpPr>
        <p:spPr>
          <a:xfrm>
            <a:off x="539552" y="4052845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FOREIGN KEY o clave foránea, sirve para relacionar tablas y sus columnas, haciendo referencia mediante  REFERENCES a la columna de otra tabla en la tabla que se presenta.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3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" y="190985"/>
            <a:ext cx="9144000" cy="576064"/>
          </a:xfrm>
        </p:spPr>
        <p:txBody>
          <a:bodyPr/>
          <a:lstStyle/>
          <a:p>
            <a:r>
              <a:rPr lang="en-US" altLang="ko-KR" b="1" dirty="0"/>
              <a:t>CREACION TABLA CATEGORIAS</a:t>
            </a:r>
            <a:endParaRPr lang="ko-KR" altLang="en-US" b="1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04C09EB-8CDE-46AE-B33B-1B67CEA7F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19201" r="38975" b="64000"/>
          <a:stretch/>
        </p:blipFill>
        <p:spPr>
          <a:xfrm>
            <a:off x="1667675" y="842058"/>
            <a:ext cx="5808645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81FDC33-EEDB-46FC-91F9-675792BACA9A}"/>
              </a:ext>
            </a:extLst>
          </p:cNvPr>
          <p:cNvCxnSpPr>
            <a:cxnSpLocks/>
          </p:cNvCxnSpPr>
          <p:nvPr/>
        </p:nvCxnSpPr>
        <p:spPr>
          <a:xfrm>
            <a:off x="3347864" y="767049"/>
            <a:ext cx="360040" cy="257281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9319DFB7-D5C9-4EED-8119-763ABA7BE00E}"/>
              </a:ext>
            </a:extLst>
          </p:cNvPr>
          <p:cNvSpPr txBox="1">
            <a:spLocks/>
          </p:cNvSpPr>
          <p:nvPr/>
        </p:nvSpPr>
        <p:spPr>
          <a:xfrm>
            <a:off x="-3" y="2501243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LLENADO TABLA CATEGORIAS</a:t>
            </a:r>
            <a:endParaRPr lang="ko-KR" altLang="en-US" b="1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1554043E-B2F1-4FFB-A85D-2D4FE20F2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6" t="34600" r="49212" b="52829"/>
          <a:stretch/>
        </p:blipFill>
        <p:spPr>
          <a:xfrm>
            <a:off x="2334570" y="3145119"/>
            <a:ext cx="4474853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A24AEAC7-B400-4CC1-968B-7152F3E25AD9}"/>
              </a:ext>
            </a:extLst>
          </p:cNvPr>
          <p:cNvSpPr txBox="1"/>
          <p:nvPr/>
        </p:nvSpPr>
        <p:spPr>
          <a:xfrm>
            <a:off x="107504" y="464473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El llenado de la tabla puede acortarse mediante el uso de “,” al final de una cadena de valores, cortando el proceso con “;”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00F5C730-B578-4EBD-9100-E1B5B7C6D000}"/>
              </a:ext>
            </a:extLst>
          </p:cNvPr>
          <p:cNvCxnSpPr>
            <a:cxnSpLocks/>
          </p:cNvCxnSpPr>
          <p:nvPr/>
        </p:nvCxnSpPr>
        <p:spPr>
          <a:xfrm flipH="1" flipV="1">
            <a:off x="5220072" y="3808384"/>
            <a:ext cx="504056" cy="131518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C272E5E0-E125-49B1-A6DB-2722AD74B330}"/>
              </a:ext>
            </a:extLst>
          </p:cNvPr>
          <p:cNvCxnSpPr>
            <a:cxnSpLocks/>
          </p:cNvCxnSpPr>
          <p:nvPr/>
        </p:nvCxnSpPr>
        <p:spPr>
          <a:xfrm flipH="1" flipV="1">
            <a:off x="4427476" y="4028910"/>
            <a:ext cx="504056" cy="131518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2BFEAA70-5CD6-4A94-90D0-7CAA0F9FA6C3}"/>
              </a:ext>
            </a:extLst>
          </p:cNvPr>
          <p:cNvCxnSpPr>
            <a:cxnSpLocks/>
          </p:cNvCxnSpPr>
          <p:nvPr/>
        </p:nvCxnSpPr>
        <p:spPr>
          <a:xfrm flipH="1" flipV="1">
            <a:off x="4427476" y="4377557"/>
            <a:ext cx="504056" cy="131518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0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585" y="137914"/>
            <a:ext cx="9144000" cy="576064"/>
          </a:xfrm>
        </p:spPr>
        <p:txBody>
          <a:bodyPr/>
          <a:lstStyle/>
          <a:p>
            <a:r>
              <a:rPr lang="en-US" altLang="ko-KR" b="1" dirty="0"/>
              <a:t>CREACION Y LLENADO TABLA CLIENTE</a:t>
            </a:r>
            <a:endParaRPr lang="ko-KR" altLang="en-US" b="1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24AEAC7-B400-4CC1-968B-7152F3E25AD9}"/>
              </a:ext>
            </a:extLst>
          </p:cNvPr>
          <p:cNvSpPr txBox="1"/>
          <p:nvPr/>
        </p:nvSpPr>
        <p:spPr>
          <a:xfrm>
            <a:off x="107504" y="464473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El llenado de la tabla puede acortarse mediante el uso de “,” al final de una cadena de valores, cortando el proceso con “;”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87191FF-7AFF-4D49-A401-0FD4A3520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17801" r="40550" b="59799"/>
          <a:stretch/>
        </p:blipFill>
        <p:spPr>
          <a:xfrm>
            <a:off x="2218852" y="1000751"/>
            <a:ext cx="4729465" cy="1801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A564D57-678F-461E-8DA8-D34A0B28D214}"/>
              </a:ext>
            </a:extLst>
          </p:cNvPr>
          <p:cNvCxnSpPr>
            <a:cxnSpLocks/>
          </p:cNvCxnSpPr>
          <p:nvPr/>
        </p:nvCxnSpPr>
        <p:spPr>
          <a:xfrm>
            <a:off x="3779912" y="763091"/>
            <a:ext cx="216019" cy="306387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06E27C5-597C-4331-BD93-C3C94E9A9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5" t="24801" r="24801" b="59800"/>
          <a:stretch/>
        </p:blipFill>
        <p:spPr>
          <a:xfrm>
            <a:off x="1452494" y="3034858"/>
            <a:ext cx="6454020" cy="1145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C2DEDA3-52D4-4C7A-8FD5-BAA5C3D47CB9}"/>
              </a:ext>
            </a:extLst>
          </p:cNvPr>
          <p:cNvCxnSpPr>
            <a:cxnSpLocks/>
          </p:cNvCxnSpPr>
          <p:nvPr/>
        </p:nvCxnSpPr>
        <p:spPr>
          <a:xfrm flipH="1" flipV="1">
            <a:off x="7308304" y="4035183"/>
            <a:ext cx="432053" cy="181764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0529BCF-A4CD-4C6B-99CD-35ADB2F7E69C}"/>
              </a:ext>
            </a:extLst>
          </p:cNvPr>
          <p:cNvCxnSpPr>
            <a:cxnSpLocks/>
          </p:cNvCxnSpPr>
          <p:nvPr/>
        </p:nvCxnSpPr>
        <p:spPr>
          <a:xfrm flipH="1" flipV="1">
            <a:off x="7884368" y="3507856"/>
            <a:ext cx="432048" cy="144014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FE2D0A6-0AFE-4171-94B6-BFA9BC1948D9}"/>
              </a:ext>
            </a:extLst>
          </p:cNvPr>
          <p:cNvSpPr txBox="1"/>
          <p:nvPr/>
        </p:nvSpPr>
        <p:spPr>
          <a:xfrm>
            <a:off x="107504" y="439623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Se da uso al comando IDENTITY el cual ejecuta un AUTOINCREMENTO de un campo.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A47DC88-DA20-43D7-9EE4-1C69708B2BC4}"/>
              </a:ext>
            </a:extLst>
          </p:cNvPr>
          <p:cNvCxnSpPr>
            <a:cxnSpLocks/>
          </p:cNvCxnSpPr>
          <p:nvPr/>
        </p:nvCxnSpPr>
        <p:spPr>
          <a:xfrm flipH="1">
            <a:off x="5004043" y="1069478"/>
            <a:ext cx="144021" cy="388867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628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584" y="284253"/>
            <a:ext cx="9144000" cy="576064"/>
          </a:xfrm>
        </p:spPr>
        <p:txBody>
          <a:bodyPr/>
          <a:lstStyle/>
          <a:p>
            <a:r>
              <a:rPr lang="en-US" altLang="ko-KR" b="1" dirty="0"/>
              <a:t>CREACION Y LLENADO TABLA PRODUCTOS</a:t>
            </a:r>
            <a:endParaRPr lang="ko-KR" altLang="en-US" b="1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24AEAC7-B400-4CC1-968B-7152F3E25AD9}"/>
              </a:ext>
            </a:extLst>
          </p:cNvPr>
          <p:cNvSpPr txBox="1"/>
          <p:nvPr/>
        </p:nvSpPr>
        <p:spPr>
          <a:xfrm>
            <a:off x="107504" y="464473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El llenado de la tabla puede acortarse mediante el uso de “,” al final de una cadena de valores, cortando el proceso con “;”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23A4F9-A3E2-47C2-A28F-98602CAA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13500" r="34250" b="59004"/>
          <a:stretch/>
        </p:blipFill>
        <p:spPr>
          <a:xfrm>
            <a:off x="2063303" y="1447961"/>
            <a:ext cx="5040560" cy="1979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3EFDB8-0AB6-4719-8812-51130D12C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40996" r="16926" b="47200"/>
          <a:stretch/>
        </p:blipFill>
        <p:spPr>
          <a:xfrm>
            <a:off x="771478" y="3535943"/>
            <a:ext cx="7624211" cy="892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60D8D6D-3B3D-4AC1-B950-ED52C08E1DDC}"/>
              </a:ext>
            </a:extLst>
          </p:cNvPr>
          <p:cNvCxnSpPr>
            <a:cxnSpLocks/>
          </p:cNvCxnSpPr>
          <p:nvPr/>
        </p:nvCxnSpPr>
        <p:spPr>
          <a:xfrm>
            <a:off x="3419872" y="1184152"/>
            <a:ext cx="216019" cy="306387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C7A90E7-BA36-4B9F-BE8D-E486AECD2767}"/>
              </a:ext>
            </a:extLst>
          </p:cNvPr>
          <p:cNvCxnSpPr>
            <a:cxnSpLocks/>
          </p:cNvCxnSpPr>
          <p:nvPr/>
        </p:nvCxnSpPr>
        <p:spPr>
          <a:xfrm flipH="1" flipV="1">
            <a:off x="4139952" y="3982348"/>
            <a:ext cx="348457" cy="214765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26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350096"/>
            <a:ext cx="9144000" cy="576064"/>
          </a:xfrm>
        </p:spPr>
        <p:txBody>
          <a:bodyPr/>
          <a:lstStyle/>
          <a:p>
            <a:r>
              <a:rPr lang="en-US" altLang="ko-KR" b="1" dirty="0"/>
              <a:t>CREACION Y LLENADO TABLA PEDIDO</a:t>
            </a:r>
            <a:endParaRPr lang="ko-KR" altLang="en-US" b="1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24AEAC7-B400-4CC1-968B-7152F3E25AD9}"/>
              </a:ext>
            </a:extLst>
          </p:cNvPr>
          <p:cNvSpPr txBox="1"/>
          <p:nvPr/>
        </p:nvSpPr>
        <p:spPr>
          <a:xfrm>
            <a:off x="107504" y="464473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El llenado de la tabla puede acortarse mediante el uso de “,” al final de una cadena de valores, cortando el proceso con “;”</a:t>
            </a:r>
            <a:endParaRPr 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112014-3174-489D-9809-934642E94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6" t="23400" r="37400" b="59800"/>
          <a:stretch/>
        </p:blipFill>
        <p:spPr>
          <a:xfrm>
            <a:off x="1638658" y="1464761"/>
            <a:ext cx="5866683" cy="1530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B2B403-35CE-4949-BD7E-38CB2A2B8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41600" r="42913" b="48600"/>
          <a:stretch/>
        </p:blipFill>
        <p:spPr>
          <a:xfrm>
            <a:off x="1968499" y="3363838"/>
            <a:ext cx="5207001" cy="934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0FFA68D-56E0-4446-8542-2C562BC4A7B6}"/>
              </a:ext>
            </a:extLst>
          </p:cNvPr>
          <p:cNvCxnSpPr>
            <a:cxnSpLocks/>
          </p:cNvCxnSpPr>
          <p:nvPr/>
        </p:nvCxnSpPr>
        <p:spPr>
          <a:xfrm>
            <a:off x="3347864" y="1228955"/>
            <a:ext cx="216019" cy="306387"/>
          </a:xfrm>
          <a:prstGeom prst="straightConnector1">
            <a:avLst/>
          </a:prstGeom>
          <a:ln w="57150">
            <a:solidFill>
              <a:srgbClr val="FFFF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925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2785</TotalTime>
  <Words>1037</Words>
  <Application>Microsoft Office PowerPoint</Application>
  <PresentationFormat>Presentación en pantalla (16:9)</PresentationFormat>
  <Paragraphs>124</Paragraphs>
  <Slides>26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Malgun Gothic</vt:lpstr>
      <vt:lpstr>Arial</vt:lpstr>
      <vt:lpstr>Gill Sans MT</vt:lpstr>
      <vt:lpstr>OpenSans-Bold</vt:lpstr>
      <vt:lpstr>OpenSans-Regular</vt:lpstr>
      <vt:lpstr>Poppins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Ronal</cp:lastModifiedBy>
  <cp:revision>78</cp:revision>
  <dcterms:created xsi:type="dcterms:W3CDTF">2016-12-05T23:26:54Z</dcterms:created>
  <dcterms:modified xsi:type="dcterms:W3CDTF">2021-10-21T21:33:11Z</dcterms:modified>
</cp:coreProperties>
</file>